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5331230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1" name="Shape 2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0" name="Shape 2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0" name="Shape 2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6" name="Shape 2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2" name="Shape 2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0" name="Shape 2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6" name="Shape 2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2" name="Shape 3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8" name="Shape 3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14" name="Shape 3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20" name="Shape 3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8" name="Shape 1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3" name="Shape 2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23"/>
        <p:cNvGrpSpPr/>
        <p:nvPr/>
      </p:nvGrpSpPr>
      <p:grpSpPr>
        <a:xfrm>
          <a:off x="0" y="0"/>
          <a:ext cx="0" cy="0"/>
          <a:chOff x="0" y="0"/>
          <a:chExt cx="0" cy="0"/>
        </a:xfrm>
      </p:grpSpPr>
      <p:sp>
        <p:nvSpPr>
          <p:cNvPr id="24" name="Shape 24"/>
          <p:cNvSpPr txBox="1">
            <a:spLocks noGrp="1"/>
          </p:cNvSpPr>
          <p:nvPr>
            <p:ph type="ctrTitle"/>
          </p:nvPr>
        </p:nvSpPr>
        <p:spPr>
          <a:xfrm>
            <a:off x="125550" y="3129750"/>
            <a:ext cx="8892899" cy="953399"/>
          </a:xfrm>
          <a:prstGeom prst="rect">
            <a:avLst/>
          </a:prstGeom>
        </p:spPr>
        <p:txBody>
          <a:bodyPr lIns="91425" tIns="91425" rIns="91425" bIns="91425" anchor="t" anchorCtr="0"/>
          <a:lstStyle>
            <a:lvl1pPr algn="ctr">
              <a:spcBef>
                <a:spcPts val="0"/>
              </a:spcBef>
              <a:buClr>
                <a:srgbClr val="464646"/>
              </a:buClr>
              <a:buSzPct val="100000"/>
              <a:defRPr sz="4800">
                <a:solidFill>
                  <a:srgbClr val="464646"/>
                </a:solidFill>
              </a:defRPr>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25" name="Shape 25"/>
          <p:cNvSpPr txBox="1">
            <a:spLocks noGrp="1"/>
          </p:cNvSpPr>
          <p:nvPr>
            <p:ph type="subTitle" idx="1"/>
          </p:nvPr>
        </p:nvSpPr>
        <p:spPr>
          <a:xfrm>
            <a:off x="1662600" y="4083025"/>
            <a:ext cx="5818799" cy="598499"/>
          </a:xfrm>
          <a:prstGeom prst="rect">
            <a:avLst/>
          </a:prstGeom>
        </p:spPr>
        <p:txBody>
          <a:bodyPr lIns="91425" tIns="91425" rIns="91425" bIns="91425" anchor="t" anchorCtr="0"/>
          <a:lstStyle>
            <a:lvl1pPr algn="ctr">
              <a:spcBef>
                <a:spcPts val="0"/>
              </a:spcBef>
              <a:buClr>
                <a:schemeClr val="dk2"/>
              </a:buClr>
              <a:buSzPct val="100000"/>
              <a:buNone/>
              <a:defRPr sz="2800">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lides">
    <p:spTree>
      <p:nvGrpSpPr>
        <p:cNvPr id="1" name="Shape 65"/>
        <p:cNvGrpSpPr/>
        <p:nvPr/>
      </p:nvGrpSpPr>
      <p:grpSpPr>
        <a:xfrm>
          <a:off x="0" y="0"/>
          <a:ext cx="0" cy="0"/>
          <a:chOff x="0" y="0"/>
          <a:chExt cx="0" cy="0"/>
        </a:xfrm>
      </p:grpSpPr>
      <p:pic>
        <p:nvPicPr>
          <p:cNvPr id="66" name="Shape 66"/>
          <p:cNvPicPr preferRelativeResize="0"/>
          <p:nvPr/>
        </p:nvPicPr>
        <p:blipFill>
          <a:blip r:embed="rId2">
            <a:alphaModFix/>
          </a:blip>
          <a:stretch>
            <a:fillRect/>
          </a:stretch>
        </p:blipFill>
        <p:spPr>
          <a:xfrm>
            <a:off x="7329462" y="209962"/>
            <a:ext cx="672225" cy="672225"/>
          </a:xfrm>
          <a:prstGeom prst="rect">
            <a:avLst/>
          </a:prstGeom>
          <a:noFill/>
          <a:ln>
            <a:noFill/>
          </a:ln>
        </p:spPr>
      </p:pic>
      <p:pic>
        <p:nvPicPr>
          <p:cNvPr id="67" name="Shape 67"/>
          <p:cNvPicPr preferRelativeResize="0"/>
          <p:nvPr/>
        </p:nvPicPr>
        <p:blipFill>
          <a:blip r:embed="rId3">
            <a:alphaModFix/>
          </a:blip>
          <a:stretch>
            <a:fillRect/>
          </a:stretch>
        </p:blipFill>
        <p:spPr>
          <a:xfrm>
            <a:off x="8159125" y="122225"/>
            <a:ext cx="847725" cy="847725"/>
          </a:xfrm>
          <a:prstGeom prst="rect">
            <a:avLst/>
          </a:prstGeom>
          <a:noFill/>
          <a:ln>
            <a:noFill/>
          </a:ln>
        </p:spPr>
      </p:pic>
      <p:sp>
        <p:nvSpPr>
          <p:cNvPr id="68" name="Shape 68"/>
          <p:cNvSpPr txBox="1"/>
          <p:nvPr/>
        </p:nvSpPr>
        <p:spPr>
          <a:xfrm>
            <a:off x="81591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Drive</a:t>
            </a:r>
          </a:p>
        </p:txBody>
      </p:sp>
      <p:sp>
        <p:nvSpPr>
          <p:cNvPr id="69" name="Shape 69"/>
          <p:cNvSpPr txBox="1"/>
          <p:nvPr/>
        </p:nvSpPr>
        <p:spPr>
          <a:xfrm>
            <a:off x="7287578" y="983450"/>
            <a:ext cx="7682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Slides</a:t>
            </a:r>
          </a:p>
        </p:txBody>
      </p:sp>
      <p:sp>
        <p:nvSpPr>
          <p:cNvPr id="70" name="Shape 70"/>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71" name="Shape 71"/>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heets">
    <p:spTree>
      <p:nvGrpSpPr>
        <p:cNvPr id="1" name="Shape 72"/>
        <p:cNvGrpSpPr/>
        <p:nvPr/>
      </p:nvGrpSpPr>
      <p:grpSpPr>
        <a:xfrm>
          <a:off x="0" y="0"/>
          <a:ext cx="0" cy="0"/>
          <a:chOff x="0" y="0"/>
          <a:chExt cx="0" cy="0"/>
        </a:xfrm>
      </p:grpSpPr>
      <p:pic>
        <p:nvPicPr>
          <p:cNvPr id="73" name="Shape 73"/>
          <p:cNvPicPr preferRelativeResize="0"/>
          <p:nvPr/>
        </p:nvPicPr>
        <p:blipFill>
          <a:blip r:embed="rId2">
            <a:alphaModFix/>
          </a:blip>
          <a:stretch>
            <a:fillRect/>
          </a:stretch>
        </p:blipFill>
        <p:spPr>
          <a:xfrm>
            <a:off x="7335612" y="209975"/>
            <a:ext cx="672225" cy="672225"/>
          </a:xfrm>
          <a:prstGeom prst="rect">
            <a:avLst/>
          </a:prstGeom>
          <a:noFill/>
          <a:ln>
            <a:noFill/>
          </a:ln>
        </p:spPr>
      </p:pic>
      <p:pic>
        <p:nvPicPr>
          <p:cNvPr id="74" name="Shape 74"/>
          <p:cNvPicPr preferRelativeResize="0"/>
          <p:nvPr/>
        </p:nvPicPr>
        <p:blipFill>
          <a:blip r:embed="rId3">
            <a:alphaModFix/>
          </a:blip>
          <a:stretch>
            <a:fillRect/>
          </a:stretch>
        </p:blipFill>
        <p:spPr>
          <a:xfrm>
            <a:off x="8159125" y="122225"/>
            <a:ext cx="847725" cy="847725"/>
          </a:xfrm>
          <a:prstGeom prst="rect">
            <a:avLst/>
          </a:prstGeom>
          <a:noFill/>
          <a:ln>
            <a:noFill/>
          </a:ln>
        </p:spPr>
      </p:pic>
      <p:sp>
        <p:nvSpPr>
          <p:cNvPr id="75" name="Shape 75"/>
          <p:cNvSpPr txBox="1"/>
          <p:nvPr/>
        </p:nvSpPr>
        <p:spPr>
          <a:xfrm>
            <a:off x="81591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Drive</a:t>
            </a:r>
          </a:p>
        </p:txBody>
      </p:sp>
      <p:sp>
        <p:nvSpPr>
          <p:cNvPr id="76" name="Shape 76"/>
          <p:cNvSpPr txBox="1"/>
          <p:nvPr/>
        </p:nvSpPr>
        <p:spPr>
          <a:xfrm>
            <a:off x="7287578" y="983450"/>
            <a:ext cx="7682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Sheets</a:t>
            </a:r>
          </a:p>
        </p:txBody>
      </p:sp>
      <p:sp>
        <p:nvSpPr>
          <p:cNvPr id="77" name="Shape 77"/>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78" name="Shape 78"/>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Forms">
    <p:spTree>
      <p:nvGrpSpPr>
        <p:cNvPr id="1" name="Shape 79"/>
        <p:cNvGrpSpPr/>
        <p:nvPr/>
      </p:nvGrpSpPr>
      <p:grpSpPr>
        <a:xfrm>
          <a:off x="0" y="0"/>
          <a:ext cx="0" cy="0"/>
          <a:chOff x="0" y="0"/>
          <a:chExt cx="0" cy="0"/>
        </a:xfrm>
      </p:grpSpPr>
      <p:pic>
        <p:nvPicPr>
          <p:cNvPr id="80" name="Shape 80"/>
          <p:cNvPicPr preferRelativeResize="0"/>
          <p:nvPr/>
        </p:nvPicPr>
        <p:blipFill>
          <a:blip r:embed="rId2">
            <a:alphaModFix/>
          </a:blip>
          <a:stretch>
            <a:fillRect/>
          </a:stretch>
        </p:blipFill>
        <p:spPr>
          <a:xfrm>
            <a:off x="7335575" y="209937"/>
            <a:ext cx="672300" cy="672300"/>
          </a:xfrm>
          <a:prstGeom prst="rect">
            <a:avLst/>
          </a:prstGeom>
          <a:noFill/>
          <a:ln>
            <a:noFill/>
          </a:ln>
        </p:spPr>
      </p:pic>
      <p:pic>
        <p:nvPicPr>
          <p:cNvPr id="81" name="Shape 81"/>
          <p:cNvPicPr preferRelativeResize="0"/>
          <p:nvPr/>
        </p:nvPicPr>
        <p:blipFill>
          <a:blip r:embed="rId3">
            <a:alphaModFix/>
          </a:blip>
          <a:stretch>
            <a:fillRect/>
          </a:stretch>
        </p:blipFill>
        <p:spPr>
          <a:xfrm>
            <a:off x="8159125" y="122225"/>
            <a:ext cx="847725" cy="847725"/>
          </a:xfrm>
          <a:prstGeom prst="rect">
            <a:avLst/>
          </a:prstGeom>
          <a:noFill/>
          <a:ln>
            <a:noFill/>
          </a:ln>
        </p:spPr>
      </p:pic>
      <p:sp>
        <p:nvSpPr>
          <p:cNvPr id="82" name="Shape 82"/>
          <p:cNvSpPr txBox="1"/>
          <p:nvPr/>
        </p:nvSpPr>
        <p:spPr>
          <a:xfrm>
            <a:off x="81591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Drive</a:t>
            </a:r>
          </a:p>
        </p:txBody>
      </p:sp>
      <p:sp>
        <p:nvSpPr>
          <p:cNvPr id="83" name="Shape 83"/>
          <p:cNvSpPr txBox="1"/>
          <p:nvPr/>
        </p:nvSpPr>
        <p:spPr>
          <a:xfrm>
            <a:off x="7287578" y="983450"/>
            <a:ext cx="7682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Forms</a:t>
            </a:r>
          </a:p>
        </p:txBody>
      </p:sp>
      <p:sp>
        <p:nvSpPr>
          <p:cNvPr id="84" name="Shape 84"/>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85" name="Shape 85"/>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Gmail">
    <p:spTree>
      <p:nvGrpSpPr>
        <p:cNvPr id="1" name="Shape 86"/>
        <p:cNvGrpSpPr/>
        <p:nvPr/>
      </p:nvGrpSpPr>
      <p:grpSpPr>
        <a:xfrm>
          <a:off x="0" y="0"/>
          <a:ext cx="0" cy="0"/>
          <a:chOff x="0" y="0"/>
          <a:chExt cx="0" cy="0"/>
        </a:xfrm>
      </p:grpSpPr>
      <p:pic>
        <p:nvPicPr>
          <p:cNvPr id="87" name="Shape 87"/>
          <p:cNvPicPr preferRelativeResize="0"/>
          <p:nvPr/>
        </p:nvPicPr>
        <p:blipFill>
          <a:blip r:embed="rId2">
            <a:alphaModFix/>
          </a:blip>
          <a:stretch>
            <a:fillRect/>
          </a:stretch>
        </p:blipFill>
        <p:spPr>
          <a:xfrm>
            <a:off x="8179575" y="142675"/>
            <a:ext cx="806824" cy="806824"/>
          </a:xfrm>
          <a:prstGeom prst="rect">
            <a:avLst/>
          </a:prstGeom>
          <a:noFill/>
          <a:ln>
            <a:noFill/>
          </a:ln>
        </p:spPr>
      </p:pic>
      <p:sp>
        <p:nvSpPr>
          <p:cNvPr id="88" name="Shape 88"/>
          <p:cNvSpPr txBox="1"/>
          <p:nvPr/>
        </p:nvSpPr>
        <p:spPr>
          <a:xfrm>
            <a:off x="8200100" y="983450"/>
            <a:ext cx="806700"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Gmail</a:t>
            </a:r>
          </a:p>
        </p:txBody>
      </p:sp>
      <p:sp>
        <p:nvSpPr>
          <p:cNvPr id="89" name="Shape 89"/>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90" name="Shape 90"/>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lassroom">
    <p:spTree>
      <p:nvGrpSpPr>
        <p:cNvPr id="1" name="Shape 91"/>
        <p:cNvGrpSpPr/>
        <p:nvPr/>
      </p:nvGrpSpPr>
      <p:grpSpPr>
        <a:xfrm>
          <a:off x="0" y="0"/>
          <a:ext cx="0" cy="0"/>
          <a:chOff x="0" y="0"/>
          <a:chExt cx="0" cy="0"/>
        </a:xfrm>
      </p:grpSpPr>
      <p:sp>
        <p:nvSpPr>
          <p:cNvPr id="92" name="Shape 92"/>
          <p:cNvSpPr txBox="1"/>
          <p:nvPr/>
        </p:nvSpPr>
        <p:spPr>
          <a:xfrm>
            <a:off x="7894675" y="983450"/>
            <a:ext cx="11123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Classroom</a:t>
            </a:r>
          </a:p>
        </p:txBody>
      </p:sp>
      <p:sp>
        <p:nvSpPr>
          <p:cNvPr id="93" name="Shape 93"/>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94" name="Shape 94"/>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pic>
        <p:nvPicPr>
          <p:cNvPr id="95" name="Shape 95"/>
          <p:cNvPicPr preferRelativeResize="0"/>
          <p:nvPr/>
        </p:nvPicPr>
        <p:blipFill>
          <a:blip r:embed="rId2">
            <a:alphaModFix/>
          </a:blip>
          <a:stretch>
            <a:fillRect/>
          </a:stretch>
        </p:blipFill>
        <p:spPr>
          <a:xfrm>
            <a:off x="7980069" y="199348"/>
            <a:ext cx="941618" cy="81285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hrome">
    <p:spTree>
      <p:nvGrpSpPr>
        <p:cNvPr id="1" name="Shape 96"/>
        <p:cNvGrpSpPr/>
        <p:nvPr/>
      </p:nvGrpSpPr>
      <p:grpSpPr>
        <a:xfrm>
          <a:off x="0" y="0"/>
          <a:ext cx="0" cy="0"/>
          <a:chOff x="0" y="0"/>
          <a:chExt cx="0" cy="0"/>
        </a:xfrm>
      </p:grpSpPr>
      <p:pic>
        <p:nvPicPr>
          <p:cNvPr id="97" name="Shape 97"/>
          <p:cNvPicPr preferRelativeResize="0"/>
          <p:nvPr/>
        </p:nvPicPr>
        <p:blipFill>
          <a:blip r:embed="rId2">
            <a:alphaModFix/>
          </a:blip>
          <a:stretch>
            <a:fillRect/>
          </a:stretch>
        </p:blipFill>
        <p:spPr>
          <a:xfrm>
            <a:off x="8125787" y="88887"/>
            <a:ext cx="914400" cy="914400"/>
          </a:xfrm>
          <a:prstGeom prst="rect">
            <a:avLst/>
          </a:prstGeom>
          <a:noFill/>
          <a:ln>
            <a:noFill/>
          </a:ln>
        </p:spPr>
      </p:pic>
      <p:sp>
        <p:nvSpPr>
          <p:cNvPr id="98" name="Shape 98"/>
          <p:cNvSpPr txBox="1"/>
          <p:nvPr/>
        </p:nvSpPr>
        <p:spPr>
          <a:xfrm>
            <a:off x="8092525" y="983450"/>
            <a:ext cx="914400"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Chrome</a:t>
            </a:r>
          </a:p>
        </p:txBody>
      </p:sp>
      <p:sp>
        <p:nvSpPr>
          <p:cNvPr id="99" name="Shape 99"/>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00" name="Shape 100"/>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Google+">
    <p:spTree>
      <p:nvGrpSpPr>
        <p:cNvPr id="1" name="Shape 101"/>
        <p:cNvGrpSpPr/>
        <p:nvPr/>
      </p:nvGrpSpPr>
      <p:grpSpPr>
        <a:xfrm>
          <a:off x="0" y="0"/>
          <a:ext cx="0" cy="0"/>
          <a:chOff x="0" y="0"/>
          <a:chExt cx="0" cy="0"/>
        </a:xfrm>
      </p:grpSpPr>
      <p:pic>
        <p:nvPicPr>
          <p:cNvPr id="102" name="Shape 102"/>
          <p:cNvPicPr preferRelativeResize="0"/>
          <p:nvPr/>
        </p:nvPicPr>
        <p:blipFill rotWithShape="1">
          <a:blip r:embed="rId2">
            <a:alphaModFix/>
          </a:blip>
          <a:srcRect l="29899" t="25253" r="32472" b="23543"/>
          <a:stretch/>
        </p:blipFill>
        <p:spPr>
          <a:xfrm>
            <a:off x="8144836" y="181013"/>
            <a:ext cx="806799" cy="823361"/>
          </a:xfrm>
          <a:prstGeom prst="rect">
            <a:avLst/>
          </a:prstGeom>
          <a:noFill/>
          <a:ln>
            <a:noFill/>
          </a:ln>
        </p:spPr>
      </p:pic>
      <p:sp>
        <p:nvSpPr>
          <p:cNvPr id="103" name="Shape 103"/>
          <p:cNvSpPr txBox="1"/>
          <p:nvPr/>
        </p:nvSpPr>
        <p:spPr>
          <a:xfrm>
            <a:off x="8092525" y="983450"/>
            <a:ext cx="914400"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Google+</a:t>
            </a:r>
          </a:p>
        </p:txBody>
      </p:sp>
      <p:sp>
        <p:nvSpPr>
          <p:cNvPr id="104" name="Shape 104"/>
          <p:cNvSpPr txBox="1">
            <a:spLocks noGrp="1"/>
          </p:cNvSpPr>
          <p:nvPr>
            <p:ph type="body" idx="1"/>
          </p:nvPr>
        </p:nvSpPr>
        <p:spPr>
          <a:xfrm>
            <a:off x="609600" y="14391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05" name="Shape 105"/>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Sites">
    <p:spTree>
      <p:nvGrpSpPr>
        <p:cNvPr id="1" name="Shape 106"/>
        <p:cNvGrpSpPr/>
        <p:nvPr/>
      </p:nvGrpSpPr>
      <p:grpSpPr>
        <a:xfrm>
          <a:off x="0" y="0"/>
          <a:ext cx="0" cy="0"/>
          <a:chOff x="0" y="0"/>
          <a:chExt cx="0" cy="0"/>
        </a:xfrm>
      </p:grpSpPr>
      <p:pic>
        <p:nvPicPr>
          <p:cNvPr id="107" name="Shape 107"/>
          <p:cNvPicPr preferRelativeResize="0"/>
          <p:nvPr/>
        </p:nvPicPr>
        <p:blipFill>
          <a:blip r:embed="rId2">
            <a:alphaModFix/>
          </a:blip>
          <a:stretch>
            <a:fillRect/>
          </a:stretch>
        </p:blipFill>
        <p:spPr>
          <a:xfrm>
            <a:off x="8179587" y="142687"/>
            <a:ext cx="806824" cy="806824"/>
          </a:xfrm>
          <a:prstGeom prst="rect">
            <a:avLst/>
          </a:prstGeom>
          <a:noFill/>
          <a:ln>
            <a:noFill/>
          </a:ln>
        </p:spPr>
      </p:pic>
      <p:sp>
        <p:nvSpPr>
          <p:cNvPr id="108" name="Shape 108"/>
          <p:cNvSpPr txBox="1"/>
          <p:nvPr/>
        </p:nvSpPr>
        <p:spPr>
          <a:xfrm>
            <a:off x="81591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Sites</a:t>
            </a:r>
          </a:p>
        </p:txBody>
      </p:sp>
      <p:sp>
        <p:nvSpPr>
          <p:cNvPr id="109" name="Shape 109"/>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10" name="Shape 110"/>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Android">
    <p:spTree>
      <p:nvGrpSpPr>
        <p:cNvPr id="1" name="Shape 111"/>
        <p:cNvGrpSpPr/>
        <p:nvPr/>
      </p:nvGrpSpPr>
      <p:grpSpPr>
        <a:xfrm>
          <a:off x="0" y="0"/>
          <a:ext cx="0" cy="0"/>
          <a:chOff x="0" y="0"/>
          <a:chExt cx="0" cy="0"/>
        </a:xfrm>
      </p:grpSpPr>
      <p:pic>
        <p:nvPicPr>
          <p:cNvPr id="112" name="Shape 112"/>
          <p:cNvPicPr preferRelativeResize="0"/>
          <p:nvPr/>
        </p:nvPicPr>
        <p:blipFill rotWithShape="1">
          <a:blip r:embed="rId2">
            <a:alphaModFix/>
          </a:blip>
          <a:srcRect l="28540" t="13358" r="28341" b="14781"/>
          <a:stretch/>
        </p:blipFill>
        <p:spPr>
          <a:xfrm>
            <a:off x="8183950" y="88900"/>
            <a:ext cx="731541" cy="914399"/>
          </a:xfrm>
          <a:prstGeom prst="rect">
            <a:avLst/>
          </a:prstGeom>
          <a:noFill/>
          <a:ln>
            <a:noFill/>
          </a:ln>
        </p:spPr>
      </p:pic>
      <p:sp>
        <p:nvSpPr>
          <p:cNvPr id="113" name="Shape 113"/>
          <p:cNvSpPr txBox="1"/>
          <p:nvPr/>
        </p:nvSpPr>
        <p:spPr>
          <a:xfrm>
            <a:off x="8092525" y="983450"/>
            <a:ext cx="914400"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Android</a:t>
            </a:r>
          </a:p>
        </p:txBody>
      </p:sp>
      <p:sp>
        <p:nvSpPr>
          <p:cNvPr id="114" name="Shape 114"/>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15" name="Shape 115"/>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arch">
    <p:spTree>
      <p:nvGrpSpPr>
        <p:cNvPr id="1" name="Shape 116"/>
        <p:cNvGrpSpPr/>
        <p:nvPr/>
      </p:nvGrpSpPr>
      <p:grpSpPr>
        <a:xfrm>
          <a:off x="0" y="0"/>
          <a:ext cx="0" cy="0"/>
          <a:chOff x="0" y="0"/>
          <a:chExt cx="0" cy="0"/>
        </a:xfrm>
      </p:grpSpPr>
      <p:pic>
        <p:nvPicPr>
          <p:cNvPr id="117" name="Shape 117"/>
          <p:cNvPicPr preferRelativeResize="0"/>
          <p:nvPr/>
        </p:nvPicPr>
        <p:blipFill>
          <a:blip r:embed="rId2">
            <a:alphaModFix/>
          </a:blip>
          <a:stretch>
            <a:fillRect/>
          </a:stretch>
        </p:blipFill>
        <p:spPr>
          <a:xfrm>
            <a:off x="8011837" y="142687"/>
            <a:ext cx="1075766" cy="806825"/>
          </a:xfrm>
          <a:prstGeom prst="rect">
            <a:avLst/>
          </a:prstGeom>
          <a:noFill/>
          <a:ln>
            <a:noFill/>
          </a:ln>
        </p:spPr>
      </p:pic>
      <p:sp>
        <p:nvSpPr>
          <p:cNvPr id="118" name="Shape 118"/>
          <p:cNvSpPr txBox="1"/>
          <p:nvPr/>
        </p:nvSpPr>
        <p:spPr>
          <a:xfrm>
            <a:off x="8092525" y="983450"/>
            <a:ext cx="914400"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Search</a:t>
            </a:r>
          </a:p>
        </p:txBody>
      </p:sp>
      <p:sp>
        <p:nvSpPr>
          <p:cNvPr id="119" name="Shape 119"/>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20" name="Shape 120"/>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101500" y="96775"/>
            <a:ext cx="8987699" cy="614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8" name="Shape 28"/>
          <p:cNvSpPr txBox="1">
            <a:spLocks noGrp="1"/>
          </p:cNvSpPr>
          <p:nvPr>
            <p:ph type="body" idx="1"/>
          </p:nvPr>
        </p:nvSpPr>
        <p:spPr>
          <a:xfrm>
            <a:off x="457200" y="1195825"/>
            <a:ext cx="8229600" cy="53433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grpSp>
        <p:nvGrpSpPr>
          <p:cNvPr id="29" name="Shape 29"/>
          <p:cNvGrpSpPr/>
          <p:nvPr/>
        </p:nvGrpSpPr>
        <p:grpSpPr>
          <a:xfrm>
            <a:off x="73050" y="1022775"/>
            <a:ext cx="9073400" cy="77911"/>
            <a:chOff x="73050" y="1022775"/>
            <a:chExt cx="9073400" cy="77911"/>
          </a:xfrm>
        </p:grpSpPr>
        <p:cxnSp>
          <p:nvCxnSpPr>
            <p:cNvPr id="30" name="Shape 30"/>
            <p:cNvCxnSpPr/>
            <p:nvPr/>
          </p:nvCxnSpPr>
          <p:spPr>
            <a:xfrm>
              <a:off x="73050" y="1022775"/>
              <a:ext cx="9070800" cy="0"/>
            </a:xfrm>
            <a:prstGeom prst="straightConnector1">
              <a:avLst/>
            </a:prstGeom>
            <a:noFill/>
            <a:ln w="38100" cap="flat">
              <a:solidFill>
                <a:srgbClr val="D50F25"/>
              </a:solidFill>
              <a:prstDash val="solid"/>
              <a:round/>
              <a:headEnd type="none" w="lg" len="lg"/>
              <a:tailEnd type="none" w="lg" len="lg"/>
            </a:ln>
          </p:spPr>
        </p:cxnSp>
        <p:cxnSp>
          <p:nvCxnSpPr>
            <p:cNvPr id="31" name="Shape 31"/>
            <p:cNvCxnSpPr/>
            <p:nvPr/>
          </p:nvCxnSpPr>
          <p:spPr>
            <a:xfrm>
              <a:off x="2551825" y="1062436"/>
              <a:ext cx="6593100" cy="0"/>
            </a:xfrm>
            <a:prstGeom prst="straightConnector1">
              <a:avLst/>
            </a:prstGeom>
            <a:noFill/>
            <a:ln w="38100" cap="flat">
              <a:solidFill>
                <a:srgbClr val="3369E8"/>
              </a:solidFill>
              <a:prstDash val="solid"/>
              <a:round/>
              <a:headEnd type="none" w="lg" len="lg"/>
              <a:tailEnd type="none" w="lg" len="lg"/>
            </a:ln>
          </p:spPr>
        </p:cxnSp>
        <p:cxnSp>
          <p:nvCxnSpPr>
            <p:cNvPr id="32" name="Shape 32"/>
            <p:cNvCxnSpPr/>
            <p:nvPr/>
          </p:nvCxnSpPr>
          <p:spPr>
            <a:xfrm>
              <a:off x="6206750" y="1100686"/>
              <a:ext cx="2939700" cy="0"/>
            </a:xfrm>
            <a:prstGeom prst="straightConnector1">
              <a:avLst/>
            </a:prstGeom>
            <a:noFill/>
            <a:ln w="38100" cap="flat">
              <a:solidFill>
                <a:srgbClr val="009925"/>
              </a:solidFill>
              <a:prstDash val="solid"/>
              <a:round/>
              <a:headEnd type="none" w="lg" len="lg"/>
              <a:tailEnd type="none" w="lg" len="lg"/>
            </a:ln>
          </p:spPr>
        </p:cxn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lendar">
    <p:spTree>
      <p:nvGrpSpPr>
        <p:cNvPr id="1" name="Shape 121"/>
        <p:cNvGrpSpPr/>
        <p:nvPr/>
      </p:nvGrpSpPr>
      <p:grpSpPr>
        <a:xfrm>
          <a:off x="0" y="0"/>
          <a:ext cx="0" cy="0"/>
          <a:chOff x="0" y="0"/>
          <a:chExt cx="0" cy="0"/>
        </a:xfrm>
      </p:grpSpPr>
      <p:pic>
        <p:nvPicPr>
          <p:cNvPr id="122" name="Shape 122"/>
          <p:cNvPicPr preferRelativeResize="0"/>
          <p:nvPr/>
        </p:nvPicPr>
        <p:blipFill>
          <a:blip r:embed="rId2">
            <a:alphaModFix/>
          </a:blip>
          <a:stretch>
            <a:fillRect/>
          </a:stretch>
        </p:blipFill>
        <p:spPr>
          <a:xfrm>
            <a:off x="8092525" y="88909"/>
            <a:ext cx="914400" cy="914400"/>
          </a:xfrm>
          <a:prstGeom prst="rect">
            <a:avLst/>
          </a:prstGeom>
          <a:noFill/>
          <a:ln>
            <a:noFill/>
          </a:ln>
        </p:spPr>
      </p:pic>
      <p:sp>
        <p:nvSpPr>
          <p:cNvPr id="123" name="Shape 123"/>
          <p:cNvSpPr txBox="1"/>
          <p:nvPr/>
        </p:nvSpPr>
        <p:spPr>
          <a:xfrm>
            <a:off x="8011850" y="983450"/>
            <a:ext cx="9950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Calendar</a:t>
            </a:r>
          </a:p>
        </p:txBody>
      </p:sp>
      <p:sp>
        <p:nvSpPr>
          <p:cNvPr id="124" name="Shape 124"/>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25" name="Shape 125"/>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Vault">
    <p:spTree>
      <p:nvGrpSpPr>
        <p:cNvPr id="1" name="Shape 126"/>
        <p:cNvGrpSpPr/>
        <p:nvPr/>
      </p:nvGrpSpPr>
      <p:grpSpPr>
        <a:xfrm>
          <a:off x="0" y="0"/>
          <a:ext cx="0" cy="0"/>
          <a:chOff x="0" y="0"/>
          <a:chExt cx="0" cy="0"/>
        </a:xfrm>
      </p:grpSpPr>
      <p:pic>
        <p:nvPicPr>
          <p:cNvPr id="127" name="Shape 127"/>
          <p:cNvPicPr preferRelativeResize="0"/>
          <p:nvPr/>
        </p:nvPicPr>
        <p:blipFill rotWithShape="1">
          <a:blip r:embed="rId2">
            <a:alphaModFix/>
          </a:blip>
          <a:srcRect l="29127" t="23337" r="28206" b="24663"/>
          <a:stretch/>
        </p:blipFill>
        <p:spPr>
          <a:xfrm>
            <a:off x="8125862" y="158661"/>
            <a:ext cx="847724" cy="774870"/>
          </a:xfrm>
          <a:prstGeom prst="rect">
            <a:avLst/>
          </a:prstGeom>
          <a:noFill/>
          <a:ln>
            <a:noFill/>
          </a:ln>
        </p:spPr>
      </p:pic>
      <p:sp>
        <p:nvSpPr>
          <p:cNvPr id="128" name="Shape 128"/>
          <p:cNvSpPr txBox="1"/>
          <p:nvPr/>
        </p:nvSpPr>
        <p:spPr>
          <a:xfrm>
            <a:off x="81592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Vault</a:t>
            </a:r>
          </a:p>
        </p:txBody>
      </p:sp>
      <p:sp>
        <p:nvSpPr>
          <p:cNvPr id="129" name="Shape 129"/>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30" name="Shape 130"/>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YouTube">
    <p:spTree>
      <p:nvGrpSpPr>
        <p:cNvPr id="1" name="Shape 131"/>
        <p:cNvGrpSpPr/>
        <p:nvPr/>
      </p:nvGrpSpPr>
      <p:grpSpPr>
        <a:xfrm>
          <a:off x="0" y="0"/>
          <a:ext cx="0" cy="0"/>
          <a:chOff x="0" y="0"/>
          <a:chExt cx="0" cy="0"/>
        </a:xfrm>
      </p:grpSpPr>
      <p:pic>
        <p:nvPicPr>
          <p:cNvPr id="132" name="Shape 132"/>
          <p:cNvPicPr preferRelativeResize="0"/>
          <p:nvPr/>
        </p:nvPicPr>
        <p:blipFill>
          <a:blip r:embed="rId2">
            <a:alphaModFix/>
          </a:blip>
          <a:stretch>
            <a:fillRect/>
          </a:stretch>
        </p:blipFill>
        <p:spPr>
          <a:xfrm>
            <a:off x="8174737" y="282050"/>
            <a:ext cx="750026" cy="528074"/>
          </a:xfrm>
          <a:prstGeom prst="rect">
            <a:avLst/>
          </a:prstGeom>
          <a:noFill/>
          <a:ln>
            <a:noFill/>
          </a:ln>
        </p:spPr>
      </p:pic>
      <p:pic>
        <p:nvPicPr>
          <p:cNvPr id="133" name="Shape 133"/>
          <p:cNvPicPr preferRelativeResize="0"/>
          <p:nvPr/>
        </p:nvPicPr>
        <p:blipFill>
          <a:blip r:embed="rId3">
            <a:alphaModFix/>
          </a:blip>
          <a:stretch>
            <a:fillRect/>
          </a:stretch>
        </p:blipFill>
        <p:spPr>
          <a:xfrm>
            <a:off x="8183999" y="831547"/>
            <a:ext cx="731549" cy="455207"/>
          </a:xfrm>
          <a:prstGeom prst="rect">
            <a:avLst/>
          </a:prstGeom>
          <a:noFill/>
          <a:ln>
            <a:noFill/>
          </a:ln>
        </p:spPr>
      </p:pic>
      <p:sp>
        <p:nvSpPr>
          <p:cNvPr id="134" name="Shape 134"/>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35" name="Shape 135"/>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Maps">
    <p:spTree>
      <p:nvGrpSpPr>
        <p:cNvPr id="1" name="Shape 136"/>
        <p:cNvGrpSpPr/>
        <p:nvPr/>
      </p:nvGrpSpPr>
      <p:grpSpPr>
        <a:xfrm>
          <a:off x="0" y="0"/>
          <a:ext cx="0" cy="0"/>
          <a:chOff x="0" y="0"/>
          <a:chExt cx="0" cy="0"/>
        </a:xfrm>
      </p:grpSpPr>
      <p:pic>
        <p:nvPicPr>
          <p:cNvPr id="137" name="Shape 137"/>
          <p:cNvPicPr preferRelativeResize="0"/>
          <p:nvPr/>
        </p:nvPicPr>
        <p:blipFill>
          <a:blip r:embed="rId2">
            <a:alphaModFix/>
          </a:blip>
          <a:stretch>
            <a:fillRect/>
          </a:stretch>
        </p:blipFill>
        <p:spPr>
          <a:xfrm>
            <a:off x="8183984" y="282046"/>
            <a:ext cx="731549" cy="731533"/>
          </a:xfrm>
          <a:prstGeom prst="rect">
            <a:avLst/>
          </a:prstGeom>
          <a:noFill/>
          <a:ln>
            <a:noFill/>
          </a:ln>
        </p:spPr>
      </p:pic>
      <p:sp>
        <p:nvSpPr>
          <p:cNvPr id="138" name="Shape 138"/>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139" name="Shape 139"/>
          <p:cNvSpPr txBox="1"/>
          <p:nvPr/>
        </p:nvSpPr>
        <p:spPr>
          <a:xfrm>
            <a:off x="81592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Maps</a:t>
            </a:r>
          </a:p>
        </p:txBody>
      </p:sp>
      <p:sp>
        <p:nvSpPr>
          <p:cNvPr id="140" name="Shape 140"/>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Two Columns">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101500" y="96775"/>
            <a:ext cx="8987699" cy="6146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1"/>
          </p:nvPr>
        </p:nvSpPr>
        <p:spPr>
          <a:xfrm>
            <a:off x="457200" y="1286750"/>
            <a:ext cx="4073099"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36" name="Shape 36"/>
          <p:cNvSpPr txBox="1">
            <a:spLocks noGrp="1"/>
          </p:cNvSpPr>
          <p:nvPr>
            <p:ph type="body" idx="2"/>
          </p:nvPr>
        </p:nvSpPr>
        <p:spPr>
          <a:xfrm>
            <a:off x="4765950" y="1286750"/>
            <a:ext cx="4073099"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grpSp>
        <p:nvGrpSpPr>
          <p:cNvPr id="37" name="Shape 37"/>
          <p:cNvGrpSpPr/>
          <p:nvPr/>
        </p:nvGrpSpPr>
        <p:grpSpPr>
          <a:xfrm>
            <a:off x="73050" y="1022775"/>
            <a:ext cx="9073400" cy="77911"/>
            <a:chOff x="73050" y="1022775"/>
            <a:chExt cx="9073400" cy="77911"/>
          </a:xfrm>
        </p:grpSpPr>
        <p:cxnSp>
          <p:nvCxnSpPr>
            <p:cNvPr id="38" name="Shape 38"/>
            <p:cNvCxnSpPr/>
            <p:nvPr/>
          </p:nvCxnSpPr>
          <p:spPr>
            <a:xfrm>
              <a:off x="73050" y="1022775"/>
              <a:ext cx="9070800" cy="0"/>
            </a:xfrm>
            <a:prstGeom prst="straightConnector1">
              <a:avLst/>
            </a:prstGeom>
            <a:noFill/>
            <a:ln w="38100" cap="flat">
              <a:solidFill>
                <a:srgbClr val="D50F25"/>
              </a:solidFill>
              <a:prstDash val="solid"/>
              <a:round/>
              <a:headEnd type="none" w="lg" len="lg"/>
              <a:tailEnd type="none" w="lg" len="lg"/>
            </a:ln>
          </p:spPr>
        </p:cxnSp>
        <p:cxnSp>
          <p:nvCxnSpPr>
            <p:cNvPr id="39" name="Shape 39"/>
            <p:cNvCxnSpPr/>
            <p:nvPr/>
          </p:nvCxnSpPr>
          <p:spPr>
            <a:xfrm>
              <a:off x="2551825" y="1062436"/>
              <a:ext cx="6593100" cy="0"/>
            </a:xfrm>
            <a:prstGeom prst="straightConnector1">
              <a:avLst/>
            </a:prstGeom>
            <a:noFill/>
            <a:ln w="38100" cap="flat">
              <a:solidFill>
                <a:srgbClr val="3369E8"/>
              </a:solidFill>
              <a:prstDash val="solid"/>
              <a:round/>
              <a:headEnd type="none" w="lg" len="lg"/>
              <a:tailEnd type="none" w="lg" len="lg"/>
            </a:ln>
          </p:spPr>
        </p:cxnSp>
        <p:cxnSp>
          <p:nvCxnSpPr>
            <p:cNvPr id="40" name="Shape 40"/>
            <p:cNvCxnSpPr/>
            <p:nvPr/>
          </p:nvCxnSpPr>
          <p:spPr>
            <a:xfrm>
              <a:off x="6206750" y="1100686"/>
              <a:ext cx="2939700" cy="0"/>
            </a:xfrm>
            <a:prstGeom prst="straightConnector1">
              <a:avLst/>
            </a:prstGeom>
            <a:noFill/>
            <a:ln w="38100" cap="flat">
              <a:solidFill>
                <a:srgbClr val="009925"/>
              </a:solidFill>
              <a:prstDash val="solid"/>
              <a:round/>
              <a:headEnd type="none" w="lg" len="lg"/>
              <a:tailEnd type="none" w="lg" len="lg"/>
            </a:ln>
          </p:spPr>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101500" y="96775"/>
            <a:ext cx="8987699" cy="6146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Blank">
    <p:spTree>
      <p:nvGrpSpPr>
        <p:cNvPr id="1" name="Shape 4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Apps for Education">
    <p:spTree>
      <p:nvGrpSpPr>
        <p:cNvPr id="1" name="Shape 46"/>
        <p:cNvGrpSpPr/>
        <p:nvPr/>
      </p:nvGrpSpPr>
      <p:grpSpPr>
        <a:xfrm>
          <a:off x="0" y="0"/>
          <a:ext cx="0" cy="0"/>
          <a:chOff x="0" y="0"/>
          <a:chExt cx="0" cy="0"/>
        </a:xfrm>
      </p:grpSpPr>
      <p:pic>
        <p:nvPicPr>
          <p:cNvPr id="47" name="Shape 47"/>
          <p:cNvPicPr preferRelativeResize="0"/>
          <p:nvPr/>
        </p:nvPicPr>
        <p:blipFill>
          <a:blip r:embed="rId2">
            <a:alphaModFix/>
          </a:blip>
          <a:stretch>
            <a:fillRect/>
          </a:stretch>
        </p:blipFill>
        <p:spPr>
          <a:xfrm>
            <a:off x="332575" y="122236"/>
            <a:ext cx="4684691" cy="502499"/>
          </a:xfrm>
          <a:prstGeom prst="rect">
            <a:avLst/>
          </a:prstGeom>
          <a:noFill/>
          <a:ln>
            <a:noFill/>
          </a:ln>
        </p:spPr>
      </p:pic>
      <p:sp>
        <p:nvSpPr>
          <p:cNvPr id="48" name="Shape 48"/>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grpSp>
        <p:nvGrpSpPr>
          <p:cNvPr id="49" name="Shape 49"/>
          <p:cNvGrpSpPr/>
          <p:nvPr/>
        </p:nvGrpSpPr>
        <p:grpSpPr>
          <a:xfrm>
            <a:off x="73050" y="1022775"/>
            <a:ext cx="9073400" cy="77911"/>
            <a:chOff x="73050" y="1022775"/>
            <a:chExt cx="9073400" cy="77911"/>
          </a:xfrm>
        </p:grpSpPr>
        <p:cxnSp>
          <p:nvCxnSpPr>
            <p:cNvPr id="50" name="Shape 50"/>
            <p:cNvCxnSpPr/>
            <p:nvPr/>
          </p:nvCxnSpPr>
          <p:spPr>
            <a:xfrm>
              <a:off x="73050" y="1022775"/>
              <a:ext cx="9070800" cy="0"/>
            </a:xfrm>
            <a:prstGeom prst="straightConnector1">
              <a:avLst/>
            </a:prstGeom>
            <a:noFill/>
            <a:ln w="38100" cap="flat">
              <a:solidFill>
                <a:srgbClr val="D50F25"/>
              </a:solidFill>
              <a:prstDash val="solid"/>
              <a:round/>
              <a:headEnd type="none" w="lg" len="lg"/>
              <a:tailEnd type="none" w="lg" len="lg"/>
            </a:ln>
          </p:spPr>
        </p:cxnSp>
        <p:cxnSp>
          <p:nvCxnSpPr>
            <p:cNvPr id="51" name="Shape 51"/>
            <p:cNvCxnSpPr/>
            <p:nvPr/>
          </p:nvCxnSpPr>
          <p:spPr>
            <a:xfrm>
              <a:off x="2551825" y="1062436"/>
              <a:ext cx="6593100" cy="0"/>
            </a:xfrm>
            <a:prstGeom prst="straightConnector1">
              <a:avLst/>
            </a:prstGeom>
            <a:noFill/>
            <a:ln w="38100" cap="flat">
              <a:solidFill>
                <a:srgbClr val="3369E8"/>
              </a:solidFill>
              <a:prstDash val="solid"/>
              <a:round/>
              <a:headEnd type="none" w="lg" len="lg"/>
              <a:tailEnd type="none" w="lg" len="lg"/>
            </a:ln>
          </p:spPr>
        </p:cxnSp>
        <p:cxnSp>
          <p:nvCxnSpPr>
            <p:cNvPr id="52" name="Shape 52"/>
            <p:cNvCxnSpPr/>
            <p:nvPr/>
          </p:nvCxnSpPr>
          <p:spPr>
            <a:xfrm>
              <a:off x="6206750" y="1100686"/>
              <a:ext cx="2939700" cy="0"/>
            </a:xfrm>
            <a:prstGeom prst="straightConnector1">
              <a:avLst/>
            </a:prstGeom>
            <a:noFill/>
            <a:ln w="38100" cap="flat">
              <a:solidFill>
                <a:srgbClr val="009925"/>
              </a:solidFill>
              <a:prstDash val="solid"/>
              <a:round/>
              <a:headEnd type="none" w="lg" len="lg"/>
              <a:tailEnd type="none" w="lg" len="lg"/>
            </a:ln>
          </p:spPr>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Drive">
    <p:spTree>
      <p:nvGrpSpPr>
        <p:cNvPr id="1" name="Shape 53"/>
        <p:cNvGrpSpPr/>
        <p:nvPr/>
      </p:nvGrpSpPr>
      <p:grpSpPr>
        <a:xfrm>
          <a:off x="0" y="0"/>
          <a:ext cx="0" cy="0"/>
          <a:chOff x="0" y="0"/>
          <a:chExt cx="0" cy="0"/>
        </a:xfrm>
      </p:grpSpPr>
      <p:pic>
        <p:nvPicPr>
          <p:cNvPr id="54" name="Shape 54"/>
          <p:cNvPicPr preferRelativeResize="0"/>
          <p:nvPr/>
        </p:nvPicPr>
        <p:blipFill>
          <a:blip r:embed="rId2">
            <a:alphaModFix/>
          </a:blip>
          <a:stretch>
            <a:fillRect/>
          </a:stretch>
        </p:blipFill>
        <p:spPr>
          <a:xfrm>
            <a:off x="8159125" y="122225"/>
            <a:ext cx="847725" cy="847725"/>
          </a:xfrm>
          <a:prstGeom prst="rect">
            <a:avLst/>
          </a:prstGeom>
          <a:noFill/>
          <a:ln>
            <a:noFill/>
          </a:ln>
        </p:spPr>
      </p:pic>
      <p:sp>
        <p:nvSpPr>
          <p:cNvPr id="55" name="Shape 55"/>
          <p:cNvSpPr txBox="1"/>
          <p:nvPr/>
        </p:nvSpPr>
        <p:spPr>
          <a:xfrm>
            <a:off x="8159125" y="983450"/>
            <a:ext cx="847799" cy="303299"/>
          </a:xfrm>
          <a:prstGeom prst="rect">
            <a:avLst/>
          </a:prstGeom>
          <a:noFill/>
          <a:ln>
            <a:noFill/>
          </a:ln>
        </p:spPr>
        <p:txBody>
          <a:bodyPr lIns="91425" tIns="91425" rIns="91425" bIns="91425" anchor="t" anchorCtr="0">
            <a:noAutofit/>
          </a:bodyPr>
          <a:lstStyle/>
          <a:p>
            <a:pPr algn="ctr">
              <a:spcBef>
                <a:spcPts val="0"/>
              </a:spcBef>
              <a:buNone/>
            </a:pPr>
            <a:r>
              <a:rPr lang="en">
                <a:solidFill>
                  <a:srgbClr val="464646"/>
                </a:solidFill>
                <a:latin typeface="Open Sans"/>
                <a:ea typeface="Open Sans"/>
                <a:cs typeface="Open Sans"/>
                <a:sym typeface="Open Sans"/>
              </a:rPr>
              <a:t>Drive</a:t>
            </a:r>
          </a:p>
        </p:txBody>
      </p:sp>
      <p:sp>
        <p:nvSpPr>
          <p:cNvPr id="56" name="Shape 56"/>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57" name="Shape 57"/>
          <p:cNvSpPr txBox="1">
            <a:spLocks noGrp="1"/>
          </p:cNvSpPr>
          <p:nvPr>
            <p:ph type="title"/>
          </p:nvPr>
        </p:nvSpPr>
        <p:spPr>
          <a:xfrm>
            <a:off x="457200" y="199350"/>
            <a:ext cx="75968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Docs">
    <p:spTree>
      <p:nvGrpSpPr>
        <p:cNvPr id="1" name="Shape 58"/>
        <p:cNvGrpSpPr/>
        <p:nvPr/>
      </p:nvGrpSpPr>
      <p:grpSpPr>
        <a:xfrm>
          <a:off x="0" y="0"/>
          <a:ext cx="0" cy="0"/>
          <a:chOff x="0" y="0"/>
          <a:chExt cx="0" cy="0"/>
        </a:xfrm>
      </p:grpSpPr>
      <p:pic>
        <p:nvPicPr>
          <p:cNvPr id="59" name="Shape 59"/>
          <p:cNvPicPr preferRelativeResize="0"/>
          <p:nvPr/>
        </p:nvPicPr>
        <p:blipFill>
          <a:blip r:embed="rId2">
            <a:alphaModFix/>
          </a:blip>
          <a:stretch>
            <a:fillRect/>
          </a:stretch>
        </p:blipFill>
        <p:spPr>
          <a:xfrm>
            <a:off x="8159125" y="122225"/>
            <a:ext cx="847725" cy="847725"/>
          </a:xfrm>
          <a:prstGeom prst="rect">
            <a:avLst/>
          </a:prstGeom>
          <a:noFill/>
          <a:ln>
            <a:noFill/>
          </a:ln>
        </p:spPr>
      </p:pic>
      <p:sp>
        <p:nvSpPr>
          <p:cNvPr id="60" name="Shape 60"/>
          <p:cNvSpPr txBox="1"/>
          <p:nvPr/>
        </p:nvSpPr>
        <p:spPr>
          <a:xfrm>
            <a:off x="8159125" y="983450"/>
            <a:ext cx="8477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Drive</a:t>
            </a:r>
          </a:p>
        </p:txBody>
      </p:sp>
      <p:pic>
        <p:nvPicPr>
          <p:cNvPr id="61" name="Shape 61"/>
          <p:cNvPicPr preferRelativeResize="0"/>
          <p:nvPr/>
        </p:nvPicPr>
        <p:blipFill>
          <a:blip r:embed="rId3">
            <a:alphaModFix/>
          </a:blip>
          <a:stretch>
            <a:fillRect/>
          </a:stretch>
        </p:blipFill>
        <p:spPr>
          <a:xfrm>
            <a:off x="7329450" y="209975"/>
            <a:ext cx="672225" cy="672225"/>
          </a:xfrm>
          <a:prstGeom prst="rect">
            <a:avLst/>
          </a:prstGeom>
          <a:noFill/>
          <a:ln>
            <a:noFill/>
          </a:ln>
        </p:spPr>
      </p:pic>
      <p:sp>
        <p:nvSpPr>
          <p:cNvPr id="62" name="Shape 62"/>
          <p:cNvSpPr txBox="1"/>
          <p:nvPr/>
        </p:nvSpPr>
        <p:spPr>
          <a:xfrm>
            <a:off x="7329412" y="983450"/>
            <a:ext cx="672299" cy="303299"/>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464646"/>
                </a:solidFill>
                <a:latin typeface="Open Sans"/>
                <a:ea typeface="Open Sans"/>
                <a:cs typeface="Open Sans"/>
                <a:sym typeface="Open Sans"/>
              </a:rPr>
              <a:t>Docs</a:t>
            </a:r>
          </a:p>
        </p:txBody>
      </p:sp>
      <p:sp>
        <p:nvSpPr>
          <p:cNvPr id="63" name="Shape 63"/>
          <p:cNvSpPr txBox="1">
            <a:spLocks noGrp="1"/>
          </p:cNvSpPr>
          <p:nvPr>
            <p:ph type="body" idx="1"/>
          </p:nvPr>
        </p:nvSpPr>
        <p:spPr>
          <a:xfrm>
            <a:off x="457200" y="1286750"/>
            <a:ext cx="8229600" cy="5252400"/>
          </a:xfrm>
          <a:prstGeom prst="rect">
            <a:avLst/>
          </a:prstGeom>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64" name="Shape 64"/>
          <p:cNvSpPr txBox="1">
            <a:spLocks noGrp="1"/>
          </p:cNvSpPr>
          <p:nvPr>
            <p:ph type="title"/>
          </p:nvPr>
        </p:nvSpPr>
        <p:spPr>
          <a:xfrm>
            <a:off x="457200" y="199350"/>
            <a:ext cx="6872099" cy="1087500"/>
          </a:xfrm>
          <a:prstGeom prst="rect">
            <a:avLst/>
          </a:prstGeom>
        </p:spPr>
        <p:txBody>
          <a:bodyPr lIns="91425" tIns="91425" rIns="91425" bIns="91425" anchor="t" anchorCtr="0"/>
          <a:lstStyle>
            <a:lvl1pPr rtl="0">
              <a:spcBef>
                <a:spcPts val="0"/>
              </a:spcBef>
              <a:buNone/>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rtl="0">
              <a:spcBef>
                <a:spcPts val="0"/>
              </a:spcBef>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101500" y="96775"/>
            <a:ext cx="8987699" cy="614699"/>
          </a:xfrm>
          <a:prstGeom prst="rect">
            <a:avLst/>
          </a:prstGeom>
          <a:noFill/>
          <a:ln>
            <a:noFill/>
          </a:ln>
        </p:spPr>
        <p:txBody>
          <a:bodyPr lIns="91425" tIns="91425" rIns="91425" bIns="91425" anchor="t" anchorCtr="0"/>
          <a:lstStyle>
            <a:lvl1pPr>
              <a:spcBef>
                <a:spcPts val="0"/>
              </a:spcBef>
              <a:buClr>
                <a:srgbClr val="464646"/>
              </a:buClr>
              <a:buSzPct val="100000"/>
              <a:buFont typeface="Open Sans"/>
              <a:buNone/>
              <a:defRPr sz="2800">
                <a:solidFill>
                  <a:srgbClr val="464646"/>
                </a:solidFill>
                <a:latin typeface="Open Sans"/>
                <a:ea typeface="Open Sans"/>
                <a:cs typeface="Open Sans"/>
                <a:sym typeface="Open Sans"/>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p:nvPr/>
        </p:nvSpPr>
        <p:spPr>
          <a:xfrm>
            <a:off x="7484400" y="6572250"/>
            <a:ext cx="1680899" cy="200099"/>
          </a:xfrm>
          <a:prstGeom prst="rect">
            <a:avLst/>
          </a:prstGeom>
          <a:noFill/>
          <a:ln>
            <a:noFill/>
          </a:ln>
        </p:spPr>
        <p:txBody>
          <a:bodyPr lIns="91425" tIns="91425" rIns="91425" bIns="91425" anchor="t" anchorCtr="0">
            <a:noAutofit/>
          </a:bodyPr>
          <a:lstStyle/>
          <a:p>
            <a:pPr lvl="0" algn="r" rtl="0">
              <a:spcBef>
                <a:spcPts val="0"/>
              </a:spcBef>
              <a:buNone/>
            </a:pPr>
            <a:r>
              <a:rPr lang="en" sz="1000">
                <a:solidFill>
                  <a:srgbClr val="999999"/>
                </a:solidFill>
                <a:latin typeface="Open Sans"/>
                <a:ea typeface="Open Sans"/>
                <a:cs typeface="Open Sans"/>
                <a:sym typeface="Open Sans"/>
              </a:rPr>
              <a:t>Google Education Trainer</a:t>
            </a:r>
          </a:p>
        </p:txBody>
      </p:sp>
      <p:grpSp>
        <p:nvGrpSpPr>
          <p:cNvPr id="7" name="Shape 7"/>
          <p:cNvGrpSpPr/>
          <p:nvPr/>
        </p:nvGrpSpPr>
        <p:grpSpPr>
          <a:xfrm>
            <a:off x="7614204" y="6500004"/>
            <a:ext cx="1474937" cy="74731"/>
            <a:chOff x="5396875" y="6481774"/>
            <a:chExt cx="3692882" cy="269400"/>
          </a:xfrm>
        </p:grpSpPr>
        <p:sp>
          <p:nvSpPr>
            <p:cNvPr id="8" name="Shape 8"/>
            <p:cNvSpPr/>
            <p:nvPr/>
          </p:nvSpPr>
          <p:spPr>
            <a:xfrm rot="10800000">
              <a:off x="5778607" y="6481774"/>
              <a:ext cx="269400" cy="269400"/>
            </a:xfrm>
            <a:prstGeom prst="rect">
              <a:avLst/>
            </a:prstGeom>
            <a:solidFill>
              <a:srgbClr val="DA4336"/>
            </a:solidFill>
            <a:ln>
              <a:noFill/>
            </a:ln>
          </p:spPr>
          <p:txBody>
            <a:bodyPr lIns="91425" tIns="91425" rIns="91425" bIns="91425" anchor="ctr" anchorCtr="0">
              <a:noAutofit/>
            </a:bodyPr>
            <a:lstStyle/>
            <a:p>
              <a:pPr lvl="0" rtl="0">
                <a:spcBef>
                  <a:spcPts val="0"/>
                </a:spcBef>
                <a:buNone/>
              </a:pPr>
              <a:endParaRPr/>
            </a:p>
          </p:txBody>
        </p:sp>
        <p:sp>
          <p:nvSpPr>
            <p:cNvPr id="9" name="Shape 9"/>
            <p:cNvSpPr/>
            <p:nvPr/>
          </p:nvSpPr>
          <p:spPr>
            <a:xfrm rot="10800000">
              <a:off x="5396982" y="6481774"/>
              <a:ext cx="269400" cy="269400"/>
            </a:xfrm>
            <a:prstGeom prst="rect">
              <a:avLst/>
            </a:prstGeom>
            <a:solidFill>
              <a:srgbClr val="F3B300"/>
            </a:solidFill>
            <a:ln>
              <a:noFill/>
            </a:ln>
          </p:spPr>
          <p:txBody>
            <a:bodyPr lIns="91425" tIns="91425" rIns="91425" bIns="91425" anchor="ctr" anchorCtr="0">
              <a:noAutofit/>
            </a:bodyPr>
            <a:lstStyle/>
            <a:p>
              <a:pPr lvl="0" rtl="0">
                <a:spcBef>
                  <a:spcPts val="0"/>
                </a:spcBef>
                <a:buNone/>
              </a:pPr>
              <a:endParaRPr/>
            </a:p>
          </p:txBody>
        </p:sp>
        <p:sp>
          <p:nvSpPr>
            <p:cNvPr id="10" name="Shape 10"/>
            <p:cNvSpPr/>
            <p:nvPr/>
          </p:nvSpPr>
          <p:spPr>
            <a:xfrm rot="10800000">
              <a:off x="5396875" y="6481774"/>
              <a:ext cx="269400" cy="269400"/>
            </a:xfrm>
            <a:prstGeom prst="rect">
              <a:avLst/>
            </a:prstGeom>
            <a:solidFill>
              <a:srgbClr val="4184F3"/>
            </a:solidFill>
            <a:ln>
              <a:noFill/>
            </a:ln>
          </p:spPr>
          <p:txBody>
            <a:bodyPr lIns="91425" tIns="91425" rIns="91425" bIns="91425" anchor="ctr" anchorCtr="0">
              <a:noAutofit/>
            </a:bodyPr>
            <a:lstStyle/>
            <a:p>
              <a:pPr lvl="0" rtl="0">
                <a:spcBef>
                  <a:spcPts val="0"/>
                </a:spcBef>
                <a:buNone/>
              </a:pPr>
              <a:endParaRPr/>
            </a:p>
          </p:txBody>
        </p:sp>
        <p:sp>
          <p:nvSpPr>
            <p:cNvPr id="11" name="Shape 11"/>
            <p:cNvSpPr/>
            <p:nvPr/>
          </p:nvSpPr>
          <p:spPr>
            <a:xfrm rot="10800000">
              <a:off x="8820357" y="6481774"/>
              <a:ext cx="269400" cy="269400"/>
            </a:xfrm>
            <a:prstGeom prst="rect">
              <a:avLst/>
            </a:prstGeom>
            <a:solidFill>
              <a:srgbClr val="DA4336"/>
            </a:solidFill>
            <a:ln>
              <a:noFill/>
            </a:ln>
          </p:spPr>
          <p:txBody>
            <a:bodyPr lIns="91425" tIns="91425" rIns="91425" bIns="91425" anchor="ctr" anchorCtr="0">
              <a:noAutofit/>
            </a:bodyPr>
            <a:lstStyle/>
            <a:p>
              <a:pPr lvl="0" rtl="0">
                <a:spcBef>
                  <a:spcPts val="0"/>
                </a:spcBef>
                <a:buNone/>
              </a:pPr>
              <a:endParaRPr/>
            </a:p>
          </p:txBody>
        </p:sp>
        <p:sp>
          <p:nvSpPr>
            <p:cNvPr id="12" name="Shape 12"/>
            <p:cNvSpPr/>
            <p:nvPr/>
          </p:nvSpPr>
          <p:spPr>
            <a:xfrm rot="10800000">
              <a:off x="8438732" y="6481774"/>
              <a:ext cx="269400" cy="269400"/>
            </a:xfrm>
            <a:prstGeom prst="rect">
              <a:avLst/>
            </a:prstGeom>
            <a:solidFill>
              <a:srgbClr val="F3B300"/>
            </a:solidFill>
            <a:ln>
              <a:noFill/>
            </a:ln>
          </p:spPr>
          <p:txBody>
            <a:bodyPr lIns="91425" tIns="91425" rIns="91425" bIns="91425" anchor="ctr" anchorCtr="0">
              <a:noAutofit/>
            </a:bodyPr>
            <a:lstStyle/>
            <a:p>
              <a:pPr lvl="0" rtl="0">
                <a:spcBef>
                  <a:spcPts val="0"/>
                </a:spcBef>
                <a:buNone/>
              </a:pPr>
              <a:endParaRPr/>
            </a:p>
          </p:txBody>
        </p:sp>
        <p:sp>
          <p:nvSpPr>
            <p:cNvPr id="13" name="Shape 13"/>
            <p:cNvSpPr/>
            <p:nvPr/>
          </p:nvSpPr>
          <p:spPr>
            <a:xfrm rot="10800000">
              <a:off x="8057106" y="6481774"/>
              <a:ext cx="269400" cy="269400"/>
            </a:xfrm>
            <a:prstGeom prst="rect">
              <a:avLst/>
            </a:prstGeom>
            <a:solidFill>
              <a:srgbClr val="0E9C57"/>
            </a:solidFill>
            <a:ln>
              <a:noFill/>
            </a:ln>
          </p:spPr>
          <p:txBody>
            <a:bodyPr lIns="91425" tIns="91425" rIns="91425" bIns="91425" anchor="ctr" anchorCtr="0">
              <a:noAutofit/>
            </a:bodyPr>
            <a:lstStyle/>
            <a:p>
              <a:pPr lvl="0" rtl="0">
                <a:spcBef>
                  <a:spcPts val="0"/>
                </a:spcBef>
                <a:buNone/>
              </a:pPr>
              <a:endParaRPr/>
            </a:p>
          </p:txBody>
        </p:sp>
        <p:sp>
          <p:nvSpPr>
            <p:cNvPr id="14" name="Shape 14"/>
            <p:cNvSpPr/>
            <p:nvPr/>
          </p:nvSpPr>
          <p:spPr>
            <a:xfrm rot="10800000">
              <a:off x="7675481" y="6481774"/>
              <a:ext cx="269400" cy="269400"/>
            </a:xfrm>
            <a:prstGeom prst="rect">
              <a:avLst/>
            </a:prstGeom>
            <a:solidFill>
              <a:srgbClr val="4184F3"/>
            </a:solidFill>
            <a:ln>
              <a:noFill/>
            </a:ln>
          </p:spPr>
          <p:txBody>
            <a:bodyPr lIns="91425" tIns="91425" rIns="91425" bIns="91425" anchor="ctr" anchorCtr="0">
              <a:noAutofit/>
            </a:bodyPr>
            <a:lstStyle/>
            <a:p>
              <a:pPr lvl="0" rtl="0">
                <a:spcBef>
                  <a:spcPts val="0"/>
                </a:spcBef>
                <a:buNone/>
              </a:pPr>
              <a:endParaRPr/>
            </a:p>
          </p:txBody>
        </p:sp>
        <p:sp>
          <p:nvSpPr>
            <p:cNvPr id="15" name="Shape 15"/>
            <p:cNvSpPr/>
            <p:nvPr/>
          </p:nvSpPr>
          <p:spPr>
            <a:xfrm rot="10800000">
              <a:off x="7293858" y="6481774"/>
              <a:ext cx="269400" cy="269400"/>
            </a:xfrm>
            <a:prstGeom prst="rect">
              <a:avLst/>
            </a:prstGeom>
            <a:solidFill>
              <a:srgbClr val="DA4336"/>
            </a:solidFill>
            <a:ln>
              <a:noFill/>
            </a:ln>
          </p:spPr>
          <p:txBody>
            <a:bodyPr lIns="91425" tIns="91425" rIns="91425" bIns="91425" anchor="ctr" anchorCtr="0">
              <a:noAutofit/>
            </a:bodyPr>
            <a:lstStyle/>
            <a:p>
              <a:pPr lvl="0" rtl="0">
                <a:spcBef>
                  <a:spcPts val="0"/>
                </a:spcBef>
                <a:buNone/>
              </a:pPr>
              <a:endParaRPr/>
            </a:p>
          </p:txBody>
        </p:sp>
        <p:sp>
          <p:nvSpPr>
            <p:cNvPr id="16" name="Shape 16"/>
            <p:cNvSpPr/>
            <p:nvPr/>
          </p:nvSpPr>
          <p:spPr>
            <a:xfrm rot="10800000">
              <a:off x="6912233" y="6481774"/>
              <a:ext cx="269400" cy="269400"/>
            </a:xfrm>
            <a:prstGeom prst="rect">
              <a:avLst/>
            </a:prstGeom>
            <a:solidFill>
              <a:srgbClr val="F3B300"/>
            </a:solidFill>
            <a:ln>
              <a:noFill/>
            </a:ln>
          </p:spPr>
          <p:txBody>
            <a:bodyPr lIns="91425" tIns="91425" rIns="91425" bIns="91425" anchor="ctr" anchorCtr="0">
              <a:noAutofit/>
            </a:bodyPr>
            <a:lstStyle/>
            <a:p>
              <a:pPr lvl="0" rtl="0">
                <a:spcBef>
                  <a:spcPts val="0"/>
                </a:spcBef>
                <a:buNone/>
              </a:pPr>
              <a:endParaRPr/>
            </a:p>
          </p:txBody>
        </p:sp>
        <p:sp>
          <p:nvSpPr>
            <p:cNvPr id="17" name="Shape 17"/>
            <p:cNvSpPr/>
            <p:nvPr/>
          </p:nvSpPr>
          <p:spPr>
            <a:xfrm rot="10800000">
              <a:off x="6530607" y="6481774"/>
              <a:ext cx="269400" cy="269400"/>
            </a:xfrm>
            <a:prstGeom prst="rect">
              <a:avLst/>
            </a:prstGeom>
            <a:solidFill>
              <a:srgbClr val="0E9C57"/>
            </a:solidFill>
            <a:ln>
              <a:noFill/>
            </a:ln>
          </p:spPr>
          <p:txBody>
            <a:bodyPr lIns="91425" tIns="91425" rIns="91425" bIns="91425" anchor="ctr" anchorCtr="0">
              <a:noAutofit/>
            </a:bodyPr>
            <a:lstStyle/>
            <a:p>
              <a:pPr lvl="0" rtl="0">
                <a:spcBef>
                  <a:spcPts val="0"/>
                </a:spcBef>
                <a:buNone/>
              </a:pPr>
              <a:endParaRPr/>
            </a:p>
          </p:txBody>
        </p:sp>
        <p:sp>
          <p:nvSpPr>
            <p:cNvPr id="18" name="Shape 18"/>
            <p:cNvSpPr/>
            <p:nvPr/>
          </p:nvSpPr>
          <p:spPr>
            <a:xfrm rot="10800000">
              <a:off x="6148981" y="6481774"/>
              <a:ext cx="269400" cy="269400"/>
            </a:xfrm>
            <a:prstGeom prst="rect">
              <a:avLst/>
            </a:prstGeom>
            <a:solidFill>
              <a:srgbClr val="4184F3"/>
            </a:solidFill>
            <a:ln>
              <a:noFill/>
            </a:ln>
          </p:spPr>
          <p:txBody>
            <a:bodyPr lIns="91425" tIns="91425" rIns="91425" bIns="91425" anchor="ctr" anchorCtr="0">
              <a:noAutofit/>
            </a:bodyPr>
            <a:lstStyle/>
            <a:p>
              <a:pPr lvl="0" rtl="0">
                <a:spcBef>
                  <a:spcPts val="0"/>
                </a:spcBef>
                <a:buNone/>
              </a:pPr>
              <a:endParaRPr/>
            </a:p>
          </p:txBody>
        </p:sp>
      </p:grpSp>
      <p:cxnSp>
        <p:nvCxnSpPr>
          <p:cNvPr id="19" name="Shape 19"/>
          <p:cNvCxnSpPr/>
          <p:nvPr/>
        </p:nvCxnSpPr>
        <p:spPr>
          <a:xfrm>
            <a:off x="2691436" y="6572077"/>
            <a:ext cx="6450599" cy="299"/>
          </a:xfrm>
          <a:prstGeom prst="straightConnector1">
            <a:avLst/>
          </a:prstGeom>
          <a:noFill/>
          <a:ln w="9525" cap="flat">
            <a:solidFill>
              <a:srgbClr val="D9D9D9"/>
            </a:solidFill>
            <a:prstDash val="solid"/>
            <a:round/>
            <a:headEnd type="none" w="lg" len="lg"/>
            <a:tailEnd type="none" w="lg" len="lg"/>
          </a:ln>
        </p:spPr>
      </p:cxnSp>
      <p:sp>
        <p:nvSpPr>
          <p:cNvPr id="20" name="Shape 20"/>
          <p:cNvSpPr txBox="1">
            <a:spLocks noGrp="1"/>
          </p:cNvSpPr>
          <p:nvPr>
            <p:ph type="body" idx="1"/>
          </p:nvPr>
        </p:nvSpPr>
        <p:spPr>
          <a:xfrm>
            <a:off x="457200" y="1286750"/>
            <a:ext cx="8229600" cy="5252400"/>
          </a:xfrm>
          <a:prstGeom prst="rect">
            <a:avLst/>
          </a:prstGeom>
          <a:noFill/>
          <a:ln>
            <a:noFill/>
          </a:ln>
        </p:spPr>
        <p:txBody>
          <a:bodyPr lIns="91425" tIns="91425" rIns="91425" bIns="91425" anchor="t" anchorCtr="0"/>
          <a:lstStyle>
            <a:lvl1pPr rtl="0">
              <a:spcBef>
                <a:spcPts val="600"/>
              </a:spcBef>
              <a:buClr>
                <a:srgbClr val="222222"/>
              </a:buClr>
              <a:buFont typeface="Open Sans"/>
              <a:defRPr sz="3000">
                <a:solidFill>
                  <a:srgbClr val="222222"/>
                </a:solidFill>
                <a:latin typeface="Open Sans"/>
                <a:ea typeface="Open Sans"/>
                <a:cs typeface="Open Sans"/>
                <a:sym typeface="Open Sans"/>
              </a:defRPr>
            </a:lvl1pPr>
            <a:lvl2pPr rtl="0">
              <a:spcBef>
                <a:spcPts val="480"/>
              </a:spcBef>
              <a:buClr>
                <a:srgbClr val="444444"/>
              </a:buClr>
              <a:buSzPct val="100000"/>
              <a:buFont typeface="Open Sans"/>
              <a:defRPr sz="2400">
                <a:solidFill>
                  <a:srgbClr val="444444"/>
                </a:solidFill>
                <a:latin typeface="Open Sans"/>
                <a:ea typeface="Open Sans"/>
                <a:cs typeface="Open Sans"/>
                <a:sym typeface="Open Sans"/>
              </a:defRPr>
            </a:lvl2pPr>
            <a:lvl3pPr rtl="0">
              <a:spcBef>
                <a:spcPts val="480"/>
              </a:spcBef>
              <a:buClr>
                <a:srgbClr val="464646"/>
              </a:buClr>
              <a:buSzPct val="100000"/>
              <a:buFont typeface="Open Sans"/>
              <a:defRPr sz="2400">
                <a:solidFill>
                  <a:srgbClr val="464646"/>
                </a:solidFill>
                <a:latin typeface="Open Sans"/>
                <a:ea typeface="Open Sans"/>
                <a:cs typeface="Open Sans"/>
                <a:sym typeface="Open Sans"/>
              </a:defRPr>
            </a:lvl3pPr>
            <a:lvl4pPr rtl="0">
              <a:spcBef>
                <a:spcPts val="360"/>
              </a:spcBef>
              <a:buClr>
                <a:srgbClr val="939393"/>
              </a:buClr>
              <a:buSzPct val="100000"/>
              <a:buFont typeface="Open Sans"/>
              <a:defRPr sz="1800">
                <a:solidFill>
                  <a:srgbClr val="939393"/>
                </a:solidFill>
                <a:latin typeface="Open Sans"/>
                <a:ea typeface="Open Sans"/>
                <a:cs typeface="Open Sans"/>
                <a:sym typeface="Open Sans"/>
              </a:defRPr>
            </a:lvl4pPr>
            <a:lvl5pPr rtl="0">
              <a:spcBef>
                <a:spcPts val="360"/>
              </a:spcBef>
              <a:buClr>
                <a:srgbClr val="939393"/>
              </a:buClr>
              <a:buSzPct val="100000"/>
              <a:buFont typeface="Open Sans"/>
              <a:defRPr sz="1800">
                <a:solidFill>
                  <a:srgbClr val="939393"/>
                </a:solidFill>
                <a:latin typeface="Open Sans"/>
                <a:ea typeface="Open Sans"/>
                <a:cs typeface="Open Sans"/>
                <a:sym typeface="Open Sans"/>
              </a:defRPr>
            </a:lvl5pPr>
            <a:lvl6pPr rtl="0">
              <a:spcBef>
                <a:spcPts val="360"/>
              </a:spcBef>
              <a:buClr>
                <a:srgbClr val="939393"/>
              </a:buClr>
              <a:buSzPct val="100000"/>
              <a:buFont typeface="Open Sans"/>
              <a:defRPr sz="1800">
                <a:solidFill>
                  <a:srgbClr val="939393"/>
                </a:solidFill>
                <a:latin typeface="Open Sans"/>
                <a:ea typeface="Open Sans"/>
                <a:cs typeface="Open Sans"/>
                <a:sym typeface="Open Sans"/>
              </a:defRPr>
            </a:lvl6pPr>
            <a:lvl7pPr rtl="0">
              <a:spcBef>
                <a:spcPts val="360"/>
              </a:spcBef>
              <a:buClr>
                <a:srgbClr val="939393"/>
              </a:buClr>
              <a:buSzPct val="100000"/>
              <a:buFont typeface="Open Sans"/>
              <a:defRPr sz="1800">
                <a:solidFill>
                  <a:srgbClr val="939393"/>
                </a:solidFill>
                <a:latin typeface="Open Sans"/>
                <a:ea typeface="Open Sans"/>
                <a:cs typeface="Open Sans"/>
                <a:sym typeface="Open Sans"/>
              </a:defRPr>
            </a:lvl7pPr>
            <a:lvl8pPr rtl="0">
              <a:spcBef>
                <a:spcPts val="360"/>
              </a:spcBef>
              <a:buClr>
                <a:srgbClr val="939393"/>
              </a:buClr>
              <a:buSzPct val="100000"/>
              <a:buFont typeface="Open Sans"/>
              <a:defRPr sz="1800">
                <a:solidFill>
                  <a:srgbClr val="939393"/>
                </a:solidFill>
                <a:latin typeface="Open Sans"/>
                <a:ea typeface="Open Sans"/>
                <a:cs typeface="Open Sans"/>
                <a:sym typeface="Open Sans"/>
              </a:defRPr>
            </a:lvl8pPr>
            <a:lvl9pPr rtl="0">
              <a:spcBef>
                <a:spcPts val="360"/>
              </a:spcBef>
              <a:buClr>
                <a:srgbClr val="939393"/>
              </a:buClr>
              <a:buSzPct val="100000"/>
              <a:buFont typeface="Open Sans"/>
              <a:defRPr sz="1800">
                <a:solidFill>
                  <a:srgbClr val="939393"/>
                </a:solidFill>
                <a:latin typeface="Open Sans"/>
                <a:ea typeface="Open Sans"/>
                <a:cs typeface="Open Sans"/>
                <a:sym typeface="Open Sans"/>
              </a:defRPr>
            </a:lvl9pPr>
          </a:lstStyle>
          <a:p>
            <a:endParaRPr/>
          </a:p>
        </p:txBody>
      </p:sp>
      <p:sp>
        <p:nvSpPr>
          <p:cNvPr id="21" name="Shape 21"/>
          <p:cNvSpPr txBox="1"/>
          <p:nvPr/>
        </p:nvSpPr>
        <p:spPr>
          <a:xfrm>
            <a:off x="101500" y="6539425"/>
            <a:ext cx="7382700" cy="318600"/>
          </a:xfrm>
          <a:prstGeom prst="rect">
            <a:avLst/>
          </a:prstGeom>
          <a:noFill/>
          <a:ln>
            <a:noFill/>
          </a:ln>
        </p:spPr>
        <p:txBody>
          <a:bodyPr lIns="91425" tIns="91425" rIns="91425" bIns="91425" anchor="t" anchorCtr="0">
            <a:noAutofit/>
          </a:bodyPr>
          <a:lstStyle/>
          <a:p>
            <a:pPr>
              <a:spcBef>
                <a:spcPts val="0"/>
              </a:spcBef>
              <a:buNone/>
            </a:pPr>
            <a:r>
              <a:rPr lang="en">
                <a:solidFill>
                  <a:srgbClr val="999999"/>
                </a:solidFill>
              </a:rPr>
              <a:t>+OTrussell  @olivertrussell   mrtrussell.blogspot.co.uk   www.schoolsmartcloud.com</a:t>
            </a:r>
          </a:p>
        </p:txBody>
      </p:sp>
      <p:sp>
        <p:nvSpPr>
          <p:cNvPr id="22" name="Shape 22"/>
          <p:cNvSpPr txBox="1"/>
          <p:nvPr/>
        </p:nvSpPr>
        <p:spPr>
          <a:xfrm>
            <a:off x="7484400" y="0"/>
            <a:ext cx="1930499" cy="318600"/>
          </a:xfrm>
          <a:prstGeom prst="rect">
            <a:avLst/>
          </a:prstGeom>
          <a:noFill/>
          <a:ln>
            <a:noFill/>
          </a:ln>
        </p:spPr>
        <p:txBody>
          <a:bodyPr lIns="91425" tIns="91425" rIns="91425" bIns="91425" anchor="ctr" anchorCtr="0">
            <a:noAutofit/>
          </a:bodyPr>
          <a:lstStyle/>
          <a:p>
            <a:pPr lvl="0" rtl="0">
              <a:spcBef>
                <a:spcPts val="0"/>
              </a:spcBef>
              <a:buNone/>
            </a:pPr>
            <a:r>
              <a:rPr lang="en" sz="1200">
                <a:latin typeface="Open Sans"/>
                <a:ea typeface="Open Sans"/>
                <a:cs typeface="Open Sans"/>
                <a:sym typeface="Open Sans"/>
              </a:rPr>
              <a:t>http://goo.gl/gCTgEJ</a:t>
            </a: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goo.gl/gCTgEJ"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gowers.wordpress.com/2012/06/08/how-should-mathematics-be-taught-to-non-mathematician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goo.gl/zylPU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youtube.com/v/zSAp-g5DzpQ"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blog.mrmeyer.com/2011/the-three-acts-of-a-mathematical-story/"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docs.google.com/a/prsbucks.com/spreadsheet/lv?key=0AkLk45wwjYBudG9LeXRad0lHM0E0VFRyOEtRckVvM1E&amp;f=true&amp;noheader=true&amp;gid=0" TargetMode="External"/><Relationship Id="rId4" Type="http://schemas.openxmlformats.org/officeDocument/2006/relationships/hyperlink" Target="http://goo.gl/pQWyt3"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0.xml.rels><?xml version="1.0" encoding="UTF-8" standalone="yes"?>
<Relationships xmlns="http://schemas.openxmlformats.org/package/2006/relationships"><Relationship Id="rId3" Type="http://schemas.openxmlformats.org/officeDocument/2006/relationships/hyperlink" Target="http://goo.gl/W8wZ2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khanacademy.or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mast.unco.edu/programs/vodcastin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youtube.com/v/XlbVB50mIh4"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ctrTitle"/>
          </p:nvPr>
        </p:nvSpPr>
        <p:spPr>
          <a:xfrm>
            <a:off x="125550" y="83450"/>
            <a:ext cx="8892899" cy="953399"/>
          </a:xfrm>
          <a:prstGeom prst="rect">
            <a:avLst/>
          </a:prstGeom>
        </p:spPr>
        <p:txBody>
          <a:bodyPr lIns="91425" tIns="91425" rIns="91425" bIns="91425" anchor="t" anchorCtr="0">
            <a:noAutofit/>
          </a:bodyPr>
          <a:lstStyle/>
          <a:p>
            <a:pPr>
              <a:spcBef>
                <a:spcPts val="0"/>
              </a:spcBef>
              <a:buNone/>
            </a:pPr>
            <a:r>
              <a:rPr lang="en"/>
              <a:t>A Modern Maths Curriculum</a:t>
            </a:r>
          </a:p>
        </p:txBody>
      </p:sp>
      <p:sp>
        <p:nvSpPr>
          <p:cNvPr id="143" name="Shape 143"/>
          <p:cNvSpPr txBox="1">
            <a:spLocks noGrp="1"/>
          </p:cNvSpPr>
          <p:nvPr>
            <p:ph type="subTitle" idx="1"/>
          </p:nvPr>
        </p:nvSpPr>
        <p:spPr>
          <a:xfrm>
            <a:off x="4186825" y="1155200"/>
            <a:ext cx="4831499" cy="598499"/>
          </a:xfrm>
          <a:prstGeom prst="rect">
            <a:avLst/>
          </a:prstGeom>
        </p:spPr>
        <p:txBody>
          <a:bodyPr lIns="91425" tIns="91425" rIns="91425" bIns="91425" anchor="t" anchorCtr="0">
            <a:noAutofit/>
          </a:bodyPr>
          <a:lstStyle/>
          <a:p>
            <a:pPr algn="r">
              <a:spcBef>
                <a:spcPts val="0"/>
              </a:spcBef>
              <a:buNone/>
            </a:pPr>
            <a:r>
              <a:rPr lang="en" i="1"/>
              <a:t>with Oli Trussell</a:t>
            </a:r>
          </a:p>
        </p:txBody>
      </p:sp>
      <p:pic>
        <p:nvPicPr>
          <p:cNvPr id="144" name="Shape 144"/>
          <p:cNvPicPr preferRelativeResize="0"/>
          <p:nvPr/>
        </p:nvPicPr>
        <p:blipFill>
          <a:blip r:embed="rId3">
            <a:alphaModFix/>
          </a:blip>
          <a:stretch>
            <a:fillRect/>
          </a:stretch>
        </p:blipFill>
        <p:spPr>
          <a:xfrm>
            <a:off x="7614200" y="1795850"/>
            <a:ext cx="1474950" cy="1474950"/>
          </a:xfrm>
          <a:prstGeom prst="rect">
            <a:avLst/>
          </a:prstGeom>
          <a:noFill/>
          <a:ln>
            <a:noFill/>
          </a:ln>
        </p:spPr>
      </p:pic>
      <p:pic>
        <p:nvPicPr>
          <p:cNvPr id="145" name="Shape 145"/>
          <p:cNvPicPr preferRelativeResize="0"/>
          <p:nvPr/>
        </p:nvPicPr>
        <p:blipFill>
          <a:blip r:embed="rId4">
            <a:alphaModFix/>
          </a:blip>
          <a:stretch>
            <a:fillRect/>
          </a:stretch>
        </p:blipFill>
        <p:spPr>
          <a:xfrm>
            <a:off x="7614200" y="4921500"/>
            <a:ext cx="1474949" cy="1474949"/>
          </a:xfrm>
          <a:prstGeom prst="rect">
            <a:avLst/>
          </a:prstGeom>
          <a:noFill/>
          <a:ln>
            <a:noFill/>
          </a:ln>
        </p:spPr>
      </p:pic>
      <p:pic>
        <p:nvPicPr>
          <p:cNvPr id="146" name="Shape 146"/>
          <p:cNvPicPr preferRelativeResize="0"/>
          <p:nvPr/>
        </p:nvPicPr>
        <p:blipFill>
          <a:blip r:embed="rId5">
            <a:alphaModFix/>
          </a:blip>
          <a:stretch>
            <a:fillRect/>
          </a:stretch>
        </p:blipFill>
        <p:spPr>
          <a:xfrm>
            <a:off x="7614200" y="3310901"/>
            <a:ext cx="1474949" cy="1504448"/>
          </a:xfrm>
          <a:prstGeom prst="rect">
            <a:avLst/>
          </a:prstGeom>
          <a:noFill/>
          <a:ln>
            <a:noFill/>
          </a:ln>
        </p:spPr>
      </p:pic>
      <p:sp>
        <p:nvSpPr>
          <p:cNvPr id="147" name="Shape 147"/>
          <p:cNvSpPr txBox="1">
            <a:spLocks noGrp="1"/>
          </p:cNvSpPr>
          <p:nvPr>
            <p:ph type="subTitle" idx="2"/>
          </p:nvPr>
        </p:nvSpPr>
        <p:spPr>
          <a:xfrm>
            <a:off x="675275" y="1993850"/>
            <a:ext cx="6002700" cy="1864500"/>
          </a:xfrm>
          <a:prstGeom prst="rect">
            <a:avLst/>
          </a:prstGeom>
        </p:spPr>
        <p:txBody>
          <a:bodyPr lIns="91425" tIns="91425" rIns="91425" bIns="91425" anchor="t" anchorCtr="0">
            <a:noAutofit/>
          </a:bodyPr>
          <a:lstStyle/>
          <a:p>
            <a:pPr lvl="0" algn="l" rtl="0">
              <a:spcBef>
                <a:spcPts val="0"/>
              </a:spcBef>
              <a:buNone/>
            </a:pPr>
            <a:r>
              <a:rPr lang="en"/>
              <a:t>Incorporating new technologies to support and enhance delivery of an engaging Maths Curriculum</a:t>
            </a:r>
          </a:p>
        </p:txBody>
      </p:sp>
      <p:sp>
        <p:nvSpPr>
          <p:cNvPr id="148" name="Shape 148"/>
          <p:cNvSpPr txBox="1">
            <a:spLocks noGrp="1"/>
          </p:cNvSpPr>
          <p:nvPr>
            <p:ph type="subTitle" idx="3"/>
          </p:nvPr>
        </p:nvSpPr>
        <p:spPr>
          <a:xfrm>
            <a:off x="675275" y="4532400"/>
            <a:ext cx="4061999" cy="1277100"/>
          </a:xfrm>
          <a:prstGeom prst="rect">
            <a:avLst/>
          </a:prstGeom>
        </p:spPr>
        <p:txBody>
          <a:bodyPr lIns="91425" tIns="91425" rIns="91425" bIns="91425" anchor="t" anchorCtr="0">
            <a:noAutofit/>
          </a:bodyPr>
          <a:lstStyle/>
          <a:p>
            <a:pPr algn="l" rtl="0">
              <a:spcBef>
                <a:spcPts val="0"/>
              </a:spcBef>
              <a:buNone/>
            </a:pPr>
            <a:r>
              <a:rPr lang="en"/>
              <a:t>Get these slides from</a:t>
            </a:r>
          </a:p>
          <a:p>
            <a:pPr lvl="0" algn="l" rtl="0">
              <a:spcBef>
                <a:spcPts val="0"/>
              </a:spcBef>
              <a:buNone/>
            </a:pPr>
            <a:r>
              <a:rPr lang="en" u="sng">
                <a:solidFill>
                  <a:schemeClr val="hlink"/>
                </a:solidFill>
                <a:hlinkClick r:id="rId6"/>
              </a:rPr>
              <a:t>goo.gl/gCTgEJ</a:t>
            </a:r>
            <a:r>
              <a:rPr lang="en"/>
              <a:t> or scan:</a:t>
            </a:r>
          </a:p>
        </p:txBody>
      </p:sp>
      <p:pic>
        <p:nvPicPr>
          <p:cNvPr id="149" name="Shape 149"/>
          <p:cNvPicPr preferRelativeResize="0"/>
          <p:nvPr/>
        </p:nvPicPr>
        <p:blipFill>
          <a:blip r:embed="rId7">
            <a:alphaModFix/>
          </a:blip>
          <a:stretch>
            <a:fillRect/>
          </a:stretch>
        </p:blipFill>
        <p:spPr>
          <a:xfrm>
            <a:off x="4789425" y="4174175"/>
            <a:ext cx="1993549" cy="199354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A New Structure</a:t>
            </a:r>
          </a:p>
        </p:txBody>
      </p:sp>
      <p:sp>
        <p:nvSpPr>
          <p:cNvPr id="212" name="Shape 212"/>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a:t>Pupils acquiring content knowledge on their own time, and letting you know their understanding before starting a topic, opens doors to a more engaging lesson experience.</a:t>
            </a:r>
          </a:p>
          <a:p>
            <a:pPr rtl="0">
              <a:spcBef>
                <a:spcPts val="0"/>
              </a:spcBef>
              <a:buNone/>
            </a:pPr>
            <a:endParaRPr/>
          </a:p>
          <a:p>
            <a:pPr>
              <a:spcBef>
                <a:spcPts val="0"/>
              </a:spcBef>
              <a:buNone/>
            </a:pPr>
            <a:r>
              <a:rPr lang="en"/>
              <a:t>In a flipped classroom, you can spend more time applying learning to captivating problems.</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Tim Gowers’ Maths for Non-Mathematicians</a:t>
            </a:r>
          </a:p>
        </p:txBody>
      </p:sp>
      <p:sp>
        <p:nvSpPr>
          <p:cNvPr id="218" name="Shape 218"/>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i="1">
                <a:solidFill>
                  <a:srgbClr val="333333"/>
                </a:solidFill>
              </a:rPr>
              <a:t>“You are walking from one end of an airport terminal to the other. The airport has several moving walkways, and you need to stop to tie your shoelace. Assuming you want to get to the other end as quickly as possible, is it better to tie your shoelace while you are on a moving walkway or while you are between walkways?”</a:t>
            </a:r>
          </a:p>
          <a:p>
            <a:pPr>
              <a:spcBef>
                <a:spcPts val="0"/>
              </a:spcBef>
              <a:buNone/>
            </a:pPr>
            <a:r>
              <a:rPr lang="en" u="sng">
                <a:solidFill>
                  <a:schemeClr val="hlink"/>
                </a:solidFill>
                <a:hlinkClick r:id="rId3"/>
              </a:rPr>
              <a:t>http://gowers.wordpress.com/2012/06/08/how-should-mathematics-be-taught-to-non-mathematicians/</a:t>
            </a:r>
            <a:r>
              <a:rPr lang="en"/>
              <a:t>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Some examples ready to try</a:t>
            </a:r>
          </a:p>
        </p:txBody>
      </p:sp>
      <p:sp>
        <p:nvSpPr>
          <p:cNvPr id="224" name="Shape 224"/>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a:t>I’ve compiled a few of these suitable for KS3-4 learners: </a:t>
            </a:r>
            <a:r>
              <a:rPr lang="en" u="sng">
                <a:solidFill>
                  <a:schemeClr val="hlink"/>
                </a:solidFill>
                <a:hlinkClick r:id="rId3"/>
              </a:rPr>
              <a:t>http://goo.gl/zylPUR</a:t>
            </a:r>
          </a:p>
          <a:p>
            <a:pPr rtl="0">
              <a:spcBef>
                <a:spcPts val="0"/>
              </a:spcBef>
              <a:buNone/>
            </a:pPr>
            <a:endParaRPr/>
          </a:p>
          <a:p>
            <a:pPr rtl="0">
              <a:spcBef>
                <a:spcPts val="0"/>
              </a:spcBef>
              <a:buNone/>
            </a:pPr>
            <a:r>
              <a:rPr lang="en"/>
              <a:t>Another to ponder: </a:t>
            </a:r>
          </a:p>
          <a:p>
            <a:pPr rtl="0">
              <a:spcBef>
                <a:spcPts val="0"/>
              </a:spcBef>
              <a:buNone/>
            </a:pPr>
            <a:endParaRPr i="1">
              <a:solidFill>
                <a:srgbClr val="333333"/>
              </a:solidFill>
            </a:endParaRPr>
          </a:p>
          <a:p>
            <a:pPr>
              <a:spcBef>
                <a:spcPts val="0"/>
              </a:spcBef>
              <a:buNone/>
            </a:pPr>
            <a:r>
              <a:rPr lang="en" i="1">
                <a:solidFill>
                  <a:srgbClr val="333333"/>
                </a:solidFill>
              </a:rPr>
              <a:t>“How do speed cameras work? How accurate are they likely to be? (The basic technique I’m talking about is taking two photos in quick succession.)”</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Using technology to help</a:t>
            </a:r>
          </a:p>
        </p:txBody>
      </p:sp>
      <p:sp>
        <p:nvSpPr>
          <p:cNvPr id="230" name="Shape 230"/>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a:t>We use Google Tools to share, collaborate and assess each other’s work.</a:t>
            </a:r>
          </a:p>
          <a:p>
            <a:pPr rtl="0">
              <a:spcBef>
                <a:spcPts val="0"/>
              </a:spcBef>
              <a:buNone/>
            </a:pPr>
            <a:endParaRPr/>
          </a:p>
          <a:p>
            <a:pPr rtl="0">
              <a:spcBef>
                <a:spcPts val="0"/>
              </a:spcBef>
              <a:buNone/>
            </a:pPr>
            <a:r>
              <a:rPr lang="en"/>
              <a:t>Students find that writing/curating with an online audience increases pride taken in their work.</a:t>
            </a:r>
          </a:p>
          <a:p>
            <a:pPr rtl="0">
              <a:spcBef>
                <a:spcPts val="0"/>
              </a:spcBef>
              <a:buNone/>
            </a:pPr>
            <a:endParaRPr/>
          </a:p>
          <a:p>
            <a:pPr>
              <a:spcBef>
                <a:spcPts val="0"/>
              </a:spcBef>
              <a:buNone/>
            </a:pPr>
            <a:r>
              <a:rPr lang="en"/>
              <a:t>Makes it easy to extend and develop their own questions.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3 Act Tasks - Act One</a:t>
            </a:r>
          </a:p>
        </p:txBody>
      </p:sp>
      <p:sp>
        <p:nvSpPr>
          <p:cNvPr id="236" name="Shape 236">
            <a:hlinkClick r:id="rId3"/>
          </p:cNvPr>
          <p:cNvSpPr/>
          <p:nvPr/>
        </p:nvSpPr>
        <p:spPr>
          <a:xfrm>
            <a:off x="1524000" y="1143000"/>
            <a:ext cx="6096000" cy="4572000"/>
          </a:xfrm>
          <a:prstGeom prst="rect">
            <a:avLst/>
          </a:prstGeom>
          <a:blipFill>
            <a:blip r:embed="rId4">
              <a:alphaModFix/>
            </a:blip>
            <a:stretch>
              <a:fillRect/>
            </a:stretch>
          </a:blipFill>
          <a:ln>
            <a:noFill/>
          </a:ln>
        </p:spPr>
      </p:sp>
      <p:sp>
        <p:nvSpPr>
          <p:cNvPr id="237" name="Shape 237"/>
          <p:cNvSpPr txBox="1"/>
          <p:nvPr/>
        </p:nvSpPr>
        <p:spPr>
          <a:xfrm>
            <a:off x="555250" y="5852550"/>
            <a:ext cx="8208600" cy="614699"/>
          </a:xfrm>
          <a:prstGeom prst="rect">
            <a:avLst/>
          </a:prstGeom>
          <a:noFill/>
          <a:ln>
            <a:noFill/>
          </a:ln>
        </p:spPr>
        <p:txBody>
          <a:bodyPr lIns="91425" tIns="91425" rIns="91425" bIns="91425" anchor="t" anchorCtr="0">
            <a:noAutofit/>
          </a:bodyPr>
          <a:lstStyle/>
          <a:p>
            <a:pPr>
              <a:spcBef>
                <a:spcPts val="0"/>
              </a:spcBef>
              <a:buNone/>
            </a:pPr>
            <a:r>
              <a:rPr lang="en" sz="3000">
                <a:latin typeface="Open Sans"/>
                <a:ea typeface="Open Sans"/>
                <a:cs typeface="Open Sans"/>
                <a:sym typeface="Open Sans"/>
              </a:rPr>
              <a:t>Get students to pose their own questions.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3 Act Tasks - Act Two</a:t>
            </a:r>
          </a:p>
        </p:txBody>
      </p:sp>
      <p:sp>
        <p:nvSpPr>
          <p:cNvPr id="243" name="Shape 243"/>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a:spcBef>
                <a:spcPts val="0"/>
              </a:spcBef>
              <a:buNone/>
            </a:pPr>
            <a:r>
              <a:rPr lang="en"/>
              <a:t>Provide supporting material</a:t>
            </a:r>
          </a:p>
        </p:txBody>
      </p:sp>
      <p:pic>
        <p:nvPicPr>
          <p:cNvPr id="244" name="Shape 244"/>
          <p:cNvPicPr preferRelativeResize="0"/>
          <p:nvPr/>
        </p:nvPicPr>
        <p:blipFill>
          <a:blip r:embed="rId3">
            <a:alphaModFix/>
          </a:blip>
          <a:stretch>
            <a:fillRect/>
          </a:stretch>
        </p:blipFill>
        <p:spPr>
          <a:xfrm>
            <a:off x="101499" y="1848125"/>
            <a:ext cx="4394374" cy="3295774"/>
          </a:xfrm>
          <a:prstGeom prst="rect">
            <a:avLst/>
          </a:prstGeom>
          <a:noFill/>
          <a:ln>
            <a:noFill/>
          </a:ln>
        </p:spPr>
      </p:pic>
      <p:pic>
        <p:nvPicPr>
          <p:cNvPr id="245" name="Shape 245"/>
          <p:cNvPicPr preferRelativeResize="0"/>
          <p:nvPr/>
        </p:nvPicPr>
        <p:blipFill rotWithShape="1">
          <a:blip r:embed="rId4">
            <a:alphaModFix/>
          </a:blip>
          <a:srcRect l="32704" t="31131" r="16337" b="24229"/>
          <a:stretch/>
        </p:blipFill>
        <p:spPr>
          <a:xfrm>
            <a:off x="5087249" y="1848124"/>
            <a:ext cx="3106350" cy="2040874"/>
          </a:xfrm>
          <a:prstGeom prst="rect">
            <a:avLst/>
          </a:prstGeom>
          <a:noFill/>
          <a:ln>
            <a:noFill/>
          </a:ln>
        </p:spPr>
      </p:pic>
      <p:pic>
        <p:nvPicPr>
          <p:cNvPr id="246" name="Shape 246"/>
          <p:cNvPicPr preferRelativeResize="0"/>
          <p:nvPr/>
        </p:nvPicPr>
        <p:blipFill rotWithShape="1">
          <a:blip r:embed="rId5">
            <a:alphaModFix/>
          </a:blip>
          <a:srcRect t="24263" r="46184" b="59845"/>
          <a:stretch/>
        </p:blipFill>
        <p:spPr>
          <a:xfrm>
            <a:off x="2220974" y="4655374"/>
            <a:ext cx="4817100" cy="1812453"/>
          </a:xfrm>
          <a:prstGeom prst="rect">
            <a:avLst/>
          </a:prstGeom>
          <a:noFill/>
          <a:ln>
            <a:noFill/>
          </a:ln>
        </p:spPr>
      </p:pic>
      <p:pic>
        <p:nvPicPr>
          <p:cNvPr id="247" name="Shape 247"/>
          <p:cNvPicPr preferRelativeResize="0"/>
          <p:nvPr/>
        </p:nvPicPr>
        <p:blipFill rotWithShape="1">
          <a:blip r:embed="rId5">
            <a:alphaModFix/>
          </a:blip>
          <a:srcRect l="73671" t="22668" b="56572"/>
          <a:stretch/>
        </p:blipFill>
        <p:spPr>
          <a:xfrm>
            <a:off x="7046849" y="4255925"/>
            <a:ext cx="2097149" cy="2106847"/>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3 Act Tasks - The Reveal!</a:t>
            </a:r>
          </a:p>
        </p:txBody>
      </p:sp>
      <p:sp>
        <p:nvSpPr>
          <p:cNvPr id="253" name="Shape 253"/>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a:spcBef>
                <a:spcPts val="0"/>
              </a:spcBef>
              <a:buNone/>
            </a:pPr>
            <a:r>
              <a:rPr lang="en"/>
              <a:t>Answers to their questions!</a:t>
            </a:r>
          </a:p>
        </p:txBody>
      </p:sp>
      <p:pic>
        <p:nvPicPr>
          <p:cNvPr id="254" name="Shape 254"/>
          <p:cNvPicPr preferRelativeResize="0"/>
          <p:nvPr/>
        </p:nvPicPr>
        <p:blipFill>
          <a:blip r:embed="rId3">
            <a:alphaModFix/>
          </a:blip>
          <a:stretch>
            <a:fillRect/>
          </a:stretch>
        </p:blipFill>
        <p:spPr>
          <a:xfrm>
            <a:off x="1081075" y="2086100"/>
            <a:ext cx="6981825" cy="41529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3 Act Tasks - Sequels/Extensions</a:t>
            </a:r>
          </a:p>
        </p:txBody>
      </p:sp>
      <p:sp>
        <p:nvSpPr>
          <p:cNvPr id="260" name="Shape 260"/>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marL="584200" lvl="0" indent="-381000" rtl="0">
              <a:lnSpc>
                <a:spcPct val="138461"/>
              </a:lnSpc>
              <a:spcBef>
                <a:spcPts val="0"/>
              </a:spcBef>
              <a:spcAft>
                <a:spcPts val="500"/>
              </a:spcAft>
              <a:buClr>
                <a:srgbClr val="2E2E2E"/>
              </a:buClr>
              <a:buSzPct val="100000"/>
              <a:buFont typeface="Arial"/>
              <a:buChar char="●"/>
            </a:pPr>
            <a:r>
              <a:rPr lang="en" sz="2400">
                <a:solidFill>
                  <a:srgbClr val="2E2E2E"/>
                </a:solidFill>
              </a:rPr>
              <a:t>If Bezos now wanted to add more levels to the pyramid, what's the best way for him to do that?</a:t>
            </a:r>
          </a:p>
          <a:p>
            <a:pPr marL="584200" lvl="0" indent="-381000" rtl="0">
              <a:lnSpc>
                <a:spcPct val="138461"/>
              </a:lnSpc>
              <a:spcBef>
                <a:spcPts val="0"/>
              </a:spcBef>
              <a:spcAft>
                <a:spcPts val="500"/>
              </a:spcAft>
              <a:buClr>
                <a:srgbClr val="2E2E2E"/>
              </a:buClr>
              <a:buSzPct val="100000"/>
              <a:buFont typeface="Arial"/>
              <a:buChar char="●"/>
            </a:pPr>
            <a:r>
              <a:rPr lang="en" sz="2400">
                <a:solidFill>
                  <a:srgbClr val="2E2E2E"/>
                </a:solidFill>
              </a:rPr>
              <a:t>How heavy is the pyramid?</a:t>
            </a:r>
          </a:p>
          <a:p>
            <a:pPr marL="584200" lvl="0" indent="-381000" rtl="0">
              <a:lnSpc>
                <a:spcPct val="138461"/>
              </a:lnSpc>
              <a:spcBef>
                <a:spcPts val="0"/>
              </a:spcBef>
              <a:spcAft>
                <a:spcPts val="500"/>
              </a:spcAft>
              <a:buClr>
                <a:srgbClr val="2E2E2E"/>
              </a:buClr>
              <a:buSzPct val="100000"/>
              <a:buFont typeface="Arial"/>
              <a:buChar char="●"/>
            </a:pPr>
            <a:r>
              <a:rPr lang="en" sz="2400">
                <a:solidFill>
                  <a:srgbClr val="2E2E2E"/>
                </a:solidFill>
              </a:rPr>
              <a:t>I have $1,000,000.00 in pennies, how big of a pyramid can I make?</a:t>
            </a:r>
          </a:p>
          <a:p>
            <a:pPr marL="584200" lvl="0" indent="-381000" rtl="0">
              <a:lnSpc>
                <a:spcPct val="138461"/>
              </a:lnSpc>
              <a:spcBef>
                <a:spcPts val="0"/>
              </a:spcBef>
              <a:spcAft>
                <a:spcPts val="500"/>
              </a:spcAft>
              <a:buClr>
                <a:srgbClr val="2E2E2E"/>
              </a:buClr>
              <a:buSzPct val="100000"/>
              <a:buFont typeface="Arial"/>
              <a:buChar char="●"/>
            </a:pPr>
            <a:r>
              <a:rPr lang="en" sz="2400">
                <a:solidFill>
                  <a:srgbClr val="2E2E2E"/>
                </a:solidFill>
              </a:rPr>
              <a:t>Bezos says he can tell you the number of pennies in a pyramid with this equation:                               where </a:t>
            </a:r>
            <a:r>
              <a:rPr lang="en" sz="2400" b="1">
                <a:solidFill>
                  <a:srgbClr val="2E2E2E"/>
                </a:solidFill>
              </a:rPr>
              <a:t>s</a:t>
            </a:r>
            <a:r>
              <a:rPr lang="en" sz="2400">
                <a:solidFill>
                  <a:srgbClr val="2E2E2E"/>
                </a:solidFill>
              </a:rPr>
              <a:t> is the number of pennies in a stack and </a:t>
            </a:r>
            <a:r>
              <a:rPr lang="en" sz="2400" b="1">
                <a:solidFill>
                  <a:srgbClr val="2E2E2E"/>
                </a:solidFill>
              </a:rPr>
              <a:t>b</a:t>
            </a:r>
            <a:r>
              <a:rPr lang="en" sz="2400">
                <a:solidFill>
                  <a:srgbClr val="2E2E2E"/>
                </a:solidFill>
              </a:rPr>
              <a:t> is the number of pennies on one side of the square base of the pyramid. Does this work? If so, prove it.</a:t>
            </a:r>
          </a:p>
          <a:p>
            <a:pPr>
              <a:spcBef>
                <a:spcPts val="0"/>
              </a:spcBef>
              <a:buNone/>
            </a:pPr>
            <a:endParaRPr sz="2400"/>
          </a:p>
        </p:txBody>
      </p:sp>
      <p:pic>
        <p:nvPicPr>
          <p:cNvPr id="261" name="Shape 261"/>
          <p:cNvPicPr preferRelativeResize="0"/>
          <p:nvPr/>
        </p:nvPicPr>
        <p:blipFill>
          <a:blip r:embed="rId3">
            <a:alphaModFix/>
          </a:blip>
          <a:stretch>
            <a:fillRect/>
          </a:stretch>
        </p:blipFill>
        <p:spPr>
          <a:xfrm>
            <a:off x="5599775" y="4189175"/>
            <a:ext cx="2319622" cy="61469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Teaching With 3-Acts</a:t>
            </a:r>
          </a:p>
        </p:txBody>
      </p:sp>
      <p:sp>
        <p:nvSpPr>
          <p:cNvPr id="267" name="Shape 267"/>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u="sng">
                <a:solidFill>
                  <a:schemeClr val="hlink"/>
                </a:solidFill>
                <a:hlinkClick r:id="rId3"/>
              </a:rPr>
              <a:t>Here is a blog post from Dan Meyer</a:t>
            </a:r>
            <a:r>
              <a:rPr lang="en"/>
              <a:t> on how to get started.</a:t>
            </a:r>
          </a:p>
          <a:p>
            <a:pPr rtl="0">
              <a:spcBef>
                <a:spcPts val="0"/>
              </a:spcBef>
              <a:buNone/>
            </a:pPr>
            <a:endParaRPr/>
          </a:p>
          <a:p>
            <a:pPr rtl="0">
              <a:spcBef>
                <a:spcPts val="0"/>
              </a:spcBef>
              <a:buNone/>
            </a:pPr>
            <a:r>
              <a:rPr lang="en" u="sng">
                <a:solidFill>
                  <a:schemeClr val="hlink"/>
                </a:solidFill>
                <a:hlinkClick r:id="rId4"/>
              </a:rPr>
              <a:t>Here are his amazing list of 3 Acts.</a:t>
            </a:r>
          </a:p>
          <a:p>
            <a:pPr rtl="0">
              <a:spcBef>
                <a:spcPts val="0"/>
              </a:spcBef>
              <a:buNone/>
            </a:pPr>
            <a:endParaRPr/>
          </a:p>
          <a:p>
            <a:pPr>
              <a:spcBef>
                <a:spcPts val="0"/>
              </a:spcBef>
              <a:buNone/>
            </a:pPr>
            <a:r>
              <a:rPr lang="en" u="sng">
                <a:solidFill>
                  <a:schemeClr val="hlink"/>
                </a:solidFill>
                <a:hlinkClick r:id="rId5"/>
              </a:rPr>
              <a:t>And some more from another educator - Andrew Stadel</a:t>
            </a:r>
            <a:r>
              <a:rPr lang="en"/>
              <a:t>.</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ctrTitle"/>
          </p:nvPr>
        </p:nvSpPr>
        <p:spPr>
          <a:xfrm>
            <a:off x="125550" y="3129750"/>
            <a:ext cx="8892899" cy="953399"/>
          </a:xfrm>
          <a:prstGeom prst="rect">
            <a:avLst/>
          </a:prstGeom>
        </p:spPr>
        <p:txBody>
          <a:bodyPr lIns="91425" tIns="91425" rIns="91425" bIns="91425" anchor="t" anchorCtr="0">
            <a:noAutofit/>
          </a:bodyPr>
          <a:lstStyle/>
          <a:p>
            <a:pPr>
              <a:spcBef>
                <a:spcPts val="0"/>
              </a:spcBef>
              <a:buNone/>
            </a:pPr>
            <a:r>
              <a:rPr lang="en"/>
              <a:t>Project-based Learning</a:t>
            </a:r>
          </a:p>
        </p:txBody>
      </p:sp>
      <p:sp>
        <p:nvSpPr>
          <p:cNvPr id="273" name="Shape 273"/>
          <p:cNvSpPr txBox="1">
            <a:spLocks noGrp="1"/>
          </p:cNvSpPr>
          <p:nvPr>
            <p:ph type="subTitle" idx="1"/>
          </p:nvPr>
        </p:nvSpPr>
        <p:spPr>
          <a:xfrm>
            <a:off x="1662600" y="4083025"/>
            <a:ext cx="5818799" cy="598499"/>
          </a:xfrm>
          <a:prstGeom prst="rect">
            <a:avLst/>
          </a:prstGeom>
        </p:spPr>
        <p:txBody>
          <a:bodyPr lIns="91425" tIns="91425" rIns="91425" bIns="91425" anchor="t" anchorCtr="0">
            <a:noAutofit/>
          </a:bodyPr>
          <a:lstStyle/>
          <a:p>
            <a:pPr>
              <a:spcBef>
                <a:spcPts val="0"/>
              </a:spcBef>
              <a:buNone/>
            </a:pPr>
            <a:r>
              <a:rPr lang="en"/>
              <a:t>Consolidating and Displaying Learning</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Background</a:t>
            </a:r>
          </a:p>
        </p:txBody>
      </p:sp>
      <p:sp>
        <p:nvSpPr>
          <p:cNvPr id="155" name="Shape 155"/>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lvl="0" rtl="0">
              <a:spcBef>
                <a:spcPts val="1000"/>
              </a:spcBef>
              <a:spcAft>
                <a:spcPts val="1000"/>
              </a:spcAft>
              <a:buClr>
                <a:schemeClr val="dk1"/>
              </a:buClr>
              <a:buSzPct val="36666"/>
              <a:buFont typeface="Arial"/>
              <a:buNone/>
            </a:pPr>
            <a:r>
              <a:rPr lang="en">
                <a:solidFill>
                  <a:schemeClr val="dk1"/>
                </a:solidFill>
                <a:latin typeface="Arial"/>
                <a:ea typeface="Arial"/>
                <a:cs typeface="Arial"/>
                <a:sym typeface="Arial"/>
              </a:rPr>
              <a:t>Oli Trussell </a:t>
            </a:r>
          </a:p>
          <a:p>
            <a:pPr marL="457200" lvl="0" indent="457200" rtl="0">
              <a:spcBef>
                <a:spcPts val="1000"/>
              </a:spcBef>
              <a:spcAft>
                <a:spcPts val="1000"/>
              </a:spcAft>
              <a:buClr>
                <a:schemeClr val="dk1"/>
              </a:buClr>
              <a:buSzPct val="36666"/>
              <a:buFont typeface="Arial"/>
              <a:buNone/>
            </a:pPr>
            <a:r>
              <a:rPr lang="en" i="1">
                <a:solidFill>
                  <a:schemeClr val="dk1"/>
                </a:solidFill>
                <a:latin typeface="Arial"/>
                <a:ea typeface="Arial"/>
                <a:cs typeface="Arial"/>
                <a:sym typeface="Arial"/>
              </a:rPr>
              <a:t>@olivertrussell  </a:t>
            </a:r>
          </a:p>
          <a:p>
            <a:pPr marL="457200" lvl="0" indent="457200" rtl="0">
              <a:spcBef>
                <a:spcPts val="1000"/>
              </a:spcBef>
              <a:spcAft>
                <a:spcPts val="1000"/>
              </a:spcAft>
              <a:buClr>
                <a:schemeClr val="dk1"/>
              </a:buClr>
              <a:buSzPct val="36666"/>
              <a:buFont typeface="Arial"/>
              <a:buNone/>
            </a:pPr>
            <a:r>
              <a:rPr lang="en" i="1">
                <a:solidFill>
                  <a:schemeClr val="dk1"/>
                </a:solidFill>
                <a:latin typeface="Arial"/>
                <a:ea typeface="Arial"/>
                <a:cs typeface="Arial"/>
                <a:sym typeface="Arial"/>
              </a:rPr>
              <a:t> +OTrussell</a:t>
            </a:r>
          </a:p>
          <a:p>
            <a:pPr lvl="0" rtl="0">
              <a:spcBef>
                <a:spcPts val="1000"/>
              </a:spcBef>
              <a:spcAft>
                <a:spcPts val="1000"/>
              </a:spcAft>
              <a:buClr>
                <a:schemeClr val="dk1"/>
              </a:buClr>
              <a:buSzPct val="36666"/>
              <a:buFont typeface="Arial"/>
              <a:buNone/>
            </a:pPr>
            <a:r>
              <a:rPr lang="en">
                <a:solidFill>
                  <a:schemeClr val="dk1"/>
                </a:solidFill>
                <a:latin typeface="Arial"/>
                <a:ea typeface="Arial"/>
                <a:cs typeface="Arial"/>
                <a:sym typeface="Arial"/>
              </a:rPr>
              <a:t>Secondary Maths Teacher</a:t>
            </a:r>
          </a:p>
          <a:p>
            <a:pPr lvl="0" rtl="0">
              <a:spcBef>
                <a:spcPts val="1000"/>
              </a:spcBef>
              <a:spcAft>
                <a:spcPts val="1000"/>
              </a:spcAft>
              <a:buClr>
                <a:schemeClr val="dk1"/>
              </a:buClr>
              <a:buSzPct val="36666"/>
              <a:buFont typeface="Arial"/>
              <a:buNone/>
            </a:pPr>
            <a:r>
              <a:rPr lang="en">
                <a:solidFill>
                  <a:schemeClr val="dk1"/>
                </a:solidFill>
                <a:latin typeface="Arial"/>
                <a:ea typeface="Arial"/>
                <a:cs typeface="Arial"/>
                <a:sym typeface="Arial"/>
              </a:rPr>
              <a:t>Lead Practitioner - Education Technology</a:t>
            </a:r>
          </a:p>
          <a:p>
            <a:pPr lvl="0" rtl="0">
              <a:spcBef>
                <a:spcPts val="1000"/>
              </a:spcBef>
              <a:spcAft>
                <a:spcPts val="1000"/>
              </a:spcAft>
              <a:buClr>
                <a:schemeClr val="dk1"/>
              </a:buClr>
              <a:buSzPct val="36666"/>
              <a:buFont typeface="Arial"/>
              <a:buNone/>
            </a:pPr>
            <a:r>
              <a:rPr lang="en">
                <a:solidFill>
                  <a:schemeClr val="dk1"/>
                </a:solidFill>
                <a:latin typeface="Arial"/>
                <a:ea typeface="Arial"/>
                <a:cs typeface="Arial"/>
                <a:sym typeface="Arial"/>
              </a:rPr>
              <a:t>Google Certified Teacher / Education Trainer</a:t>
            </a:r>
          </a:p>
          <a:p>
            <a:pPr lvl="0" rtl="0">
              <a:spcBef>
                <a:spcPts val="1000"/>
              </a:spcBef>
              <a:spcAft>
                <a:spcPts val="1000"/>
              </a:spcAft>
              <a:buClr>
                <a:schemeClr val="dk1"/>
              </a:buClr>
              <a:buFont typeface="Arial"/>
              <a:buNone/>
            </a:pPr>
            <a:endParaRPr>
              <a:solidFill>
                <a:schemeClr val="dk1"/>
              </a:solidFill>
              <a:latin typeface="Arial"/>
              <a:ea typeface="Arial"/>
              <a:cs typeface="Arial"/>
              <a:sym typeface="Arial"/>
            </a:endParaRPr>
          </a:p>
          <a:p>
            <a:pPr lvl="0" rtl="0">
              <a:spcBef>
                <a:spcPts val="1000"/>
              </a:spcBef>
              <a:spcAft>
                <a:spcPts val="1000"/>
              </a:spcAft>
              <a:buClr>
                <a:schemeClr val="dk1"/>
              </a:buClr>
              <a:buSzPct val="36666"/>
              <a:buFont typeface="Arial"/>
              <a:buNone/>
            </a:pPr>
            <a:r>
              <a:rPr lang="en">
                <a:solidFill>
                  <a:schemeClr val="dk1"/>
                </a:solidFill>
                <a:latin typeface="Arial"/>
                <a:ea typeface="Arial"/>
                <a:cs typeface="Arial"/>
                <a:sym typeface="Arial"/>
              </a:rPr>
              <a:t>Teach in a school of 1000 students</a:t>
            </a:r>
          </a:p>
          <a:p>
            <a:pPr lvl="0" rtl="0">
              <a:spcBef>
                <a:spcPts val="1000"/>
              </a:spcBef>
              <a:spcAft>
                <a:spcPts val="1000"/>
              </a:spcAft>
              <a:buClr>
                <a:schemeClr val="dk1"/>
              </a:buClr>
              <a:buSzPct val="36666"/>
              <a:buFont typeface="Arial"/>
              <a:buNone/>
            </a:pPr>
            <a:r>
              <a:rPr lang="en">
                <a:solidFill>
                  <a:schemeClr val="dk1"/>
                </a:solidFill>
                <a:latin typeface="Arial"/>
                <a:ea typeface="Arial"/>
                <a:cs typeface="Arial"/>
                <a:sym typeface="Arial"/>
              </a:rPr>
              <a:t>Non-selective in selective county (Bucks)</a:t>
            </a:r>
          </a:p>
          <a:p>
            <a:pPr>
              <a:spcBef>
                <a:spcPts val="0"/>
              </a:spcBef>
              <a:buNone/>
            </a:pPr>
            <a:endParaRPr/>
          </a:p>
        </p:txBody>
      </p:sp>
      <p:pic>
        <p:nvPicPr>
          <p:cNvPr id="156" name="Shape 156"/>
          <p:cNvPicPr preferRelativeResize="0"/>
          <p:nvPr/>
        </p:nvPicPr>
        <p:blipFill>
          <a:blip r:embed="rId3">
            <a:alphaModFix/>
          </a:blip>
          <a:stretch>
            <a:fillRect/>
          </a:stretch>
        </p:blipFill>
        <p:spPr>
          <a:xfrm>
            <a:off x="772775" y="1942700"/>
            <a:ext cx="599550" cy="599550"/>
          </a:xfrm>
          <a:prstGeom prst="rect">
            <a:avLst/>
          </a:prstGeom>
          <a:noFill/>
          <a:ln>
            <a:noFill/>
          </a:ln>
        </p:spPr>
      </p:pic>
      <p:pic>
        <p:nvPicPr>
          <p:cNvPr id="157" name="Shape 157"/>
          <p:cNvPicPr preferRelativeResize="0"/>
          <p:nvPr/>
        </p:nvPicPr>
        <p:blipFill>
          <a:blip r:embed="rId4">
            <a:alphaModFix/>
          </a:blip>
          <a:stretch>
            <a:fillRect/>
          </a:stretch>
        </p:blipFill>
        <p:spPr>
          <a:xfrm>
            <a:off x="772762" y="2542250"/>
            <a:ext cx="599574" cy="599574"/>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Project Based Learning</a:t>
            </a:r>
          </a:p>
        </p:txBody>
      </p:sp>
      <p:sp>
        <p:nvSpPr>
          <p:cNvPr id="279" name="Shape 279"/>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a:t>Where possible we use project based learning with rubrics to support students in meeting mathematical criteria.</a:t>
            </a:r>
          </a:p>
          <a:p>
            <a:pPr rtl="0">
              <a:spcBef>
                <a:spcPts val="0"/>
              </a:spcBef>
              <a:buNone/>
            </a:pPr>
            <a:endParaRPr/>
          </a:p>
          <a:p>
            <a:pPr rtl="0">
              <a:spcBef>
                <a:spcPts val="0"/>
              </a:spcBef>
              <a:buNone/>
            </a:pPr>
            <a:r>
              <a:rPr lang="en" u="sng">
                <a:solidFill>
                  <a:schemeClr val="hlink"/>
                </a:solidFill>
                <a:hlinkClick r:id="rId3"/>
              </a:rPr>
              <a:t>See an example of our 'Design a school project' </a:t>
            </a:r>
          </a:p>
          <a:p>
            <a:pPr rtl="0">
              <a:spcBef>
                <a:spcPts val="0"/>
              </a:spcBef>
              <a:buNone/>
            </a:pPr>
            <a:endParaRPr/>
          </a:p>
          <a:p>
            <a:pPr>
              <a:spcBef>
                <a:spcPts val="0"/>
              </a:spcBef>
              <a:buNone/>
            </a:pPr>
            <a:r>
              <a:rPr lang="en"/>
              <a:t>Marksheets posted live on website - visible learning.</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pic>
        <p:nvPicPr>
          <p:cNvPr id="284" name="Shape 284"/>
          <p:cNvPicPr preferRelativeResize="0"/>
          <p:nvPr/>
        </p:nvPicPr>
        <p:blipFill rotWithShape="1">
          <a:blip r:embed="rId3">
            <a:alphaModFix/>
          </a:blip>
          <a:srcRect l="22820" t="28076" r="25280" b="11751"/>
          <a:stretch/>
        </p:blipFill>
        <p:spPr>
          <a:xfrm>
            <a:off x="1202700" y="3356775"/>
            <a:ext cx="4892151" cy="3188749"/>
          </a:xfrm>
          <a:prstGeom prst="rect">
            <a:avLst/>
          </a:prstGeom>
          <a:noFill/>
          <a:ln w="28575" cap="flat">
            <a:solidFill>
              <a:srgbClr val="9900FF"/>
            </a:solidFill>
            <a:prstDash val="solid"/>
            <a:round/>
            <a:headEnd type="none" w="med" len="med"/>
            <a:tailEnd type="none" w="med" len="med"/>
          </a:ln>
        </p:spPr>
      </p:pic>
      <p:sp>
        <p:nvSpPr>
          <p:cNvPr id="285" name="Shape 285"/>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Making learning visible to all - accountability</a:t>
            </a:r>
          </a:p>
        </p:txBody>
      </p:sp>
      <p:pic>
        <p:nvPicPr>
          <p:cNvPr id="286" name="Shape 286"/>
          <p:cNvPicPr preferRelativeResize="0"/>
          <p:nvPr/>
        </p:nvPicPr>
        <p:blipFill rotWithShape="1">
          <a:blip r:embed="rId4">
            <a:alphaModFix/>
          </a:blip>
          <a:srcRect l="27779" t="25405" r="12261" b="13874"/>
          <a:stretch/>
        </p:blipFill>
        <p:spPr>
          <a:xfrm>
            <a:off x="197275" y="1195825"/>
            <a:ext cx="4544801" cy="2587774"/>
          </a:xfrm>
          <a:prstGeom prst="rect">
            <a:avLst/>
          </a:prstGeom>
          <a:noFill/>
          <a:ln w="28575" cap="flat">
            <a:solidFill>
              <a:srgbClr val="9900FF"/>
            </a:solidFill>
            <a:prstDash val="solid"/>
            <a:round/>
            <a:headEnd type="none" w="med" len="med"/>
            <a:tailEnd type="none" w="med" len="med"/>
          </a:ln>
        </p:spPr>
      </p:pic>
      <p:pic>
        <p:nvPicPr>
          <p:cNvPr id="287" name="Shape 287"/>
          <p:cNvPicPr preferRelativeResize="0"/>
          <p:nvPr/>
        </p:nvPicPr>
        <p:blipFill rotWithShape="1">
          <a:blip r:embed="rId5">
            <a:alphaModFix/>
          </a:blip>
          <a:srcRect l="28467" t="25817" r="12149" b="14280"/>
          <a:stretch/>
        </p:blipFill>
        <p:spPr>
          <a:xfrm>
            <a:off x="4349325" y="2205975"/>
            <a:ext cx="4739876" cy="2688199"/>
          </a:xfrm>
          <a:prstGeom prst="rect">
            <a:avLst/>
          </a:prstGeom>
          <a:noFill/>
          <a:ln w="28575" cap="flat">
            <a:solidFill>
              <a:srgbClr val="9900FF"/>
            </a:solidFill>
            <a:prstDash val="solid"/>
            <a:round/>
            <a:headEnd type="none" w="med" len="med"/>
            <a:tailEnd type="none" w="med" len="med"/>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ctrTitle"/>
          </p:nvPr>
        </p:nvSpPr>
        <p:spPr>
          <a:xfrm>
            <a:off x="125550" y="3129750"/>
            <a:ext cx="8892899" cy="953399"/>
          </a:xfrm>
          <a:prstGeom prst="rect">
            <a:avLst/>
          </a:prstGeom>
        </p:spPr>
        <p:txBody>
          <a:bodyPr lIns="91425" tIns="91425" rIns="91425" bIns="91425" anchor="t" anchorCtr="0">
            <a:noAutofit/>
          </a:bodyPr>
          <a:lstStyle/>
          <a:p>
            <a:pPr>
              <a:spcBef>
                <a:spcPts val="0"/>
              </a:spcBef>
              <a:buNone/>
            </a:pPr>
            <a:r>
              <a:rPr lang="en"/>
              <a:t>Exam Preparation</a:t>
            </a:r>
          </a:p>
        </p:txBody>
      </p:sp>
      <p:sp>
        <p:nvSpPr>
          <p:cNvPr id="293" name="Shape 293"/>
          <p:cNvSpPr txBox="1">
            <a:spLocks noGrp="1"/>
          </p:cNvSpPr>
          <p:nvPr>
            <p:ph type="subTitle" idx="1"/>
          </p:nvPr>
        </p:nvSpPr>
        <p:spPr>
          <a:xfrm>
            <a:off x="1662600" y="4083025"/>
            <a:ext cx="5818799" cy="598499"/>
          </a:xfrm>
          <a:prstGeom prst="rect">
            <a:avLst/>
          </a:prstGeom>
        </p:spPr>
        <p:txBody>
          <a:bodyPr lIns="91425" tIns="91425" rIns="91425" bIns="91425" anchor="t" anchorCtr="0">
            <a:noAutofit/>
          </a:bodyPr>
          <a:lstStyle/>
          <a:p>
            <a:pPr>
              <a:spcBef>
                <a:spcPts val="0"/>
              </a:spcBef>
              <a:buNone/>
            </a:pPr>
            <a:r>
              <a:rPr lang="en"/>
              <a:t>Still necessary</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Assessing Learning - Changing Outcomes</a:t>
            </a:r>
          </a:p>
        </p:txBody>
      </p:sp>
      <p:sp>
        <p:nvSpPr>
          <p:cNvPr id="299" name="Shape 299"/>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a:t>We still set students exam practice at the end of topics. It’s still a nice way to track progress and to help students apply their skills in the way that they’ll be tested.</a:t>
            </a:r>
          </a:p>
          <a:p>
            <a:pPr rtl="0">
              <a:spcBef>
                <a:spcPts val="0"/>
              </a:spcBef>
              <a:buNone/>
            </a:pPr>
            <a:endParaRPr/>
          </a:p>
          <a:p>
            <a:pPr>
              <a:spcBef>
                <a:spcPts val="0"/>
              </a:spcBef>
              <a:buNone/>
            </a:pPr>
            <a:r>
              <a:rPr lang="en"/>
              <a:t>We’ve found that students tackle QWC and large problem questions with much more readiness and success after this approach.</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ctrTitle"/>
          </p:nvPr>
        </p:nvSpPr>
        <p:spPr>
          <a:xfrm>
            <a:off x="125550" y="3129750"/>
            <a:ext cx="8892899" cy="953399"/>
          </a:xfrm>
          <a:prstGeom prst="rect">
            <a:avLst/>
          </a:prstGeom>
        </p:spPr>
        <p:txBody>
          <a:bodyPr lIns="91425" tIns="91425" rIns="91425" bIns="91425" anchor="t" anchorCtr="0">
            <a:noAutofit/>
          </a:bodyPr>
          <a:lstStyle/>
          <a:p>
            <a:pPr>
              <a:spcBef>
                <a:spcPts val="0"/>
              </a:spcBef>
              <a:buNone/>
            </a:pPr>
            <a:r>
              <a:rPr lang="en"/>
              <a:t>Final Thoughts</a:t>
            </a:r>
          </a:p>
        </p:txBody>
      </p:sp>
      <p:sp>
        <p:nvSpPr>
          <p:cNvPr id="305" name="Shape 305"/>
          <p:cNvSpPr txBox="1">
            <a:spLocks noGrp="1"/>
          </p:cNvSpPr>
          <p:nvPr>
            <p:ph type="subTitle" idx="1"/>
          </p:nvPr>
        </p:nvSpPr>
        <p:spPr>
          <a:xfrm>
            <a:off x="1662600" y="4083025"/>
            <a:ext cx="5818799" cy="598499"/>
          </a:xfrm>
          <a:prstGeom prst="rect">
            <a:avLst/>
          </a:prstGeom>
        </p:spPr>
        <p:txBody>
          <a:bodyPr lIns="91425" tIns="91425" rIns="91425" bIns="91425" anchor="t" anchorCtr="0">
            <a:noAutofit/>
          </a:bodyPr>
          <a:lstStyle/>
          <a:p>
            <a:pPr>
              <a:spcBef>
                <a:spcPts val="0"/>
              </a:spcBef>
              <a:buNone/>
            </a:pPr>
            <a:r>
              <a:rPr lang="en"/>
              <a:t>The purpose of Teachers</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What should Maths Teachers be doing?</a:t>
            </a:r>
          </a:p>
        </p:txBody>
      </p:sp>
      <p:sp>
        <p:nvSpPr>
          <p:cNvPr id="311" name="Shape 311"/>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sz="2400" i="1">
                <a:solidFill>
                  <a:srgbClr val="333333"/>
                </a:solidFill>
              </a:rPr>
              <a:t>“Many math teachers take act two as their job description. Hit the board, offer students three worked examples and twenty practice problems. As Bill Gates throws more gold bricks at </a:t>
            </a:r>
            <a:r>
              <a:rPr lang="en" sz="2400" i="1">
                <a:solidFill>
                  <a:srgbClr val="1C1E7C"/>
                </a:solidFill>
                <a:hlinkClick r:id="rId3"/>
              </a:rPr>
              <a:t>Sal Khan</a:t>
            </a:r>
            <a:r>
              <a:rPr lang="en" sz="2400" i="1">
                <a:solidFill>
                  <a:srgbClr val="333333"/>
                </a:solidFill>
              </a:rPr>
              <a:t> and more people </a:t>
            </a:r>
            <a:r>
              <a:rPr lang="en" sz="2400" i="1">
                <a:solidFill>
                  <a:srgbClr val="1C1E7C"/>
                </a:solidFill>
                <a:hlinkClick r:id="rId4"/>
              </a:rPr>
              <a:t>flip their classrooms</a:t>
            </a:r>
            <a:r>
              <a:rPr lang="en" sz="2400" i="1">
                <a:solidFill>
                  <a:srgbClr val="333333"/>
                </a:solidFill>
              </a:rPr>
              <a:t>, though, it’s clear to me that the second act isn’t our job anymore. Not the biggest part of it, anyway. You are only one of many people your students can access as they look for resources and tools. Going forward, the value you bring to your math classroom increasingly will be tied up in the first and third acts of mathematical storytelling, your ability to motivate the second act and then pay off on that hard work.”</a:t>
            </a:r>
          </a:p>
          <a:p>
            <a:pPr>
              <a:spcBef>
                <a:spcPts val="0"/>
              </a:spcBef>
              <a:buNone/>
            </a:pPr>
            <a:r>
              <a:rPr lang="en" sz="2400">
                <a:solidFill>
                  <a:srgbClr val="333333"/>
                </a:solidFill>
              </a:rPr>
              <a:t>Dan Meyer</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What skills need teaching?</a:t>
            </a:r>
          </a:p>
        </p:txBody>
      </p:sp>
      <p:sp>
        <p:nvSpPr>
          <p:cNvPr id="317" name="Shape 317">
            <a:hlinkClick r:id="rId3"/>
          </p:cNvPr>
          <p:cNvSpPr/>
          <p:nvPr/>
        </p:nvSpPr>
        <p:spPr>
          <a:xfrm>
            <a:off x="1182187" y="1278050"/>
            <a:ext cx="6779625" cy="5084725"/>
          </a:xfrm>
          <a:prstGeom prst="rect">
            <a:avLst/>
          </a:prstGeom>
          <a:blipFill>
            <a:blip r:embed="rId4">
              <a:alphaModFix/>
            </a:blip>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Plan for session</a:t>
            </a:r>
          </a:p>
        </p:txBody>
      </p:sp>
      <p:sp>
        <p:nvSpPr>
          <p:cNvPr id="163" name="Shape 163"/>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marL="457200" lvl="0" indent="-317500" rtl="0">
              <a:spcBef>
                <a:spcPts val="0"/>
              </a:spcBef>
              <a:spcAft>
                <a:spcPts val="1000"/>
              </a:spcAft>
              <a:buClr>
                <a:srgbClr val="222222"/>
              </a:buClr>
              <a:buSzPct val="46666"/>
              <a:buFont typeface="Open Sans"/>
              <a:buAutoNum type="arabicPeriod"/>
            </a:pPr>
            <a:r>
              <a:rPr lang="en"/>
              <a:t>Changing Traditional Structure - The Flipped Classroom</a:t>
            </a:r>
          </a:p>
          <a:p>
            <a:pPr marL="457200" lvl="0" indent="-317500" rtl="0">
              <a:spcBef>
                <a:spcPts val="0"/>
              </a:spcBef>
              <a:spcAft>
                <a:spcPts val="1000"/>
              </a:spcAft>
              <a:buClr>
                <a:srgbClr val="222222"/>
              </a:buClr>
              <a:buSzPct val="46666"/>
              <a:buFont typeface="Open Sans"/>
              <a:buAutoNum type="arabicPeriod"/>
            </a:pPr>
            <a:r>
              <a:rPr lang="en"/>
              <a:t>A Flipped Lesson</a:t>
            </a:r>
          </a:p>
          <a:p>
            <a:pPr marL="914400" lvl="1" indent="-381000" rtl="0">
              <a:spcBef>
                <a:spcPts val="0"/>
              </a:spcBef>
              <a:spcAft>
                <a:spcPts val="1000"/>
              </a:spcAft>
              <a:buClr>
                <a:srgbClr val="444444"/>
              </a:buClr>
              <a:buSzPct val="80000"/>
              <a:buFont typeface="Open Sans"/>
              <a:buAutoNum type="alphaLcPeriod"/>
            </a:pPr>
            <a:r>
              <a:rPr lang="en"/>
              <a:t>Tim Gowers’ Maths for Non-Mathematicians</a:t>
            </a:r>
          </a:p>
          <a:p>
            <a:pPr marL="914400" lvl="1" indent="-381000" rtl="0">
              <a:spcBef>
                <a:spcPts val="0"/>
              </a:spcBef>
              <a:spcAft>
                <a:spcPts val="1000"/>
              </a:spcAft>
              <a:buClr>
                <a:srgbClr val="444444"/>
              </a:buClr>
              <a:buSzPct val="80000"/>
              <a:buFont typeface="Open Sans"/>
              <a:buAutoNum type="alphaLcPeriod"/>
            </a:pPr>
            <a:r>
              <a:rPr lang="en"/>
              <a:t>Dan Meyer’s 3 Act Tasks</a:t>
            </a:r>
          </a:p>
          <a:p>
            <a:pPr marL="457200" lvl="0" indent="-317500" rtl="0">
              <a:spcBef>
                <a:spcPts val="0"/>
              </a:spcBef>
              <a:spcAft>
                <a:spcPts val="1000"/>
              </a:spcAft>
              <a:buClr>
                <a:srgbClr val="222222"/>
              </a:buClr>
              <a:buSzPct val="46666"/>
              <a:buFont typeface="Open Sans"/>
              <a:buAutoNum type="arabicPeriod"/>
            </a:pPr>
            <a:r>
              <a:rPr lang="en"/>
              <a:t>Project Based Learning</a:t>
            </a:r>
          </a:p>
          <a:p>
            <a:pPr marL="457200" lvl="0" indent="-317500" rtl="0">
              <a:spcBef>
                <a:spcPts val="0"/>
              </a:spcBef>
              <a:spcAft>
                <a:spcPts val="1000"/>
              </a:spcAft>
              <a:buClr>
                <a:srgbClr val="222222"/>
              </a:buClr>
              <a:buSzPct val="46666"/>
              <a:buFont typeface="Open Sans"/>
              <a:buAutoNum type="arabicPeriod"/>
            </a:pPr>
            <a:r>
              <a:rPr lang="en"/>
              <a:t>Traditional Exam Prep</a:t>
            </a:r>
          </a:p>
          <a:p>
            <a:pPr marL="457200" lvl="0" indent="-317500" rtl="0">
              <a:spcBef>
                <a:spcPts val="0"/>
              </a:spcBef>
              <a:spcAft>
                <a:spcPts val="1000"/>
              </a:spcAft>
              <a:buClr>
                <a:srgbClr val="222222"/>
              </a:buClr>
              <a:buSzPct val="46666"/>
              <a:buFont typeface="Open Sans"/>
              <a:buAutoNum type="arabicPeriod"/>
            </a:pPr>
            <a:r>
              <a:rPr lang="en"/>
              <a:t>The Purpose of Maths Teachers</a:t>
            </a:r>
          </a:p>
          <a:p>
            <a:pPr marL="0" lvl="0" indent="0">
              <a:spcBef>
                <a:spcPts val="0"/>
              </a:spcBef>
              <a:buNone/>
            </a:pP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ctrTitle"/>
          </p:nvPr>
        </p:nvSpPr>
        <p:spPr>
          <a:xfrm>
            <a:off x="125550" y="1995875"/>
            <a:ext cx="8892899" cy="2087400"/>
          </a:xfrm>
          <a:prstGeom prst="rect">
            <a:avLst/>
          </a:prstGeom>
        </p:spPr>
        <p:txBody>
          <a:bodyPr lIns="91425" tIns="91425" rIns="91425" bIns="91425" anchor="t" anchorCtr="0">
            <a:noAutofit/>
          </a:bodyPr>
          <a:lstStyle/>
          <a:p>
            <a:pPr>
              <a:spcBef>
                <a:spcPts val="0"/>
              </a:spcBef>
              <a:buNone/>
            </a:pPr>
            <a:r>
              <a:rPr lang="en"/>
              <a:t>Changing Traditional Classroom Structure</a:t>
            </a:r>
          </a:p>
        </p:txBody>
      </p:sp>
      <p:sp>
        <p:nvSpPr>
          <p:cNvPr id="169" name="Shape 169"/>
          <p:cNvSpPr txBox="1">
            <a:spLocks noGrp="1"/>
          </p:cNvSpPr>
          <p:nvPr>
            <p:ph type="subTitle" idx="1"/>
          </p:nvPr>
        </p:nvSpPr>
        <p:spPr>
          <a:xfrm>
            <a:off x="1662600" y="4083025"/>
            <a:ext cx="5818799" cy="598499"/>
          </a:xfrm>
          <a:prstGeom prst="rect">
            <a:avLst/>
          </a:prstGeom>
        </p:spPr>
        <p:txBody>
          <a:bodyPr lIns="91425" tIns="91425" rIns="91425" bIns="91425" anchor="t" anchorCtr="0">
            <a:noAutofit/>
          </a:bodyPr>
          <a:lstStyle/>
          <a:p>
            <a:pPr>
              <a:spcBef>
                <a:spcPts val="0"/>
              </a:spcBef>
              <a:buNone/>
            </a:pPr>
            <a:r>
              <a:rPr lang="en"/>
              <a:t>Flipping learning</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‘Flipped Learning’</a:t>
            </a:r>
          </a:p>
        </p:txBody>
      </p:sp>
      <p:sp>
        <p:nvSpPr>
          <p:cNvPr id="175" name="Shape 175"/>
          <p:cNvSpPr txBox="1">
            <a:spLocks noGrp="1"/>
          </p:cNvSpPr>
          <p:nvPr>
            <p:ph type="body" idx="1"/>
          </p:nvPr>
        </p:nvSpPr>
        <p:spPr>
          <a:xfrm>
            <a:off x="457200" y="1195825"/>
            <a:ext cx="8229600" cy="5343300"/>
          </a:xfrm>
          <a:prstGeom prst="rect">
            <a:avLst/>
          </a:prstGeom>
        </p:spPr>
        <p:txBody>
          <a:bodyPr lIns="91425" tIns="91425" rIns="91425" bIns="91425" anchor="t" anchorCtr="0">
            <a:noAutofit/>
          </a:bodyPr>
          <a:lstStyle/>
          <a:p>
            <a:pPr rtl="0">
              <a:spcBef>
                <a:spcPts val="0"/>
              </a:spcBef>
              <a:buNone/>
            </a:pPr>
            <a:r>
              <a:rPr lang="en"/>
              <a:t>With a bulging curriculum, we can all feel too ‘pushed for time’ to ‘cover’ all aspects.</a:t>
            </a:r>
          </a:p>
          <a:p>
            <a:pPr rtl="0">
              <a:spcBef>
                <a:spcPts val="0"/>
              </a:spcBef>
              <a:buNone/>
            </a:pPr>
            <a:endParaRPr/>
          </a:p>
          <a:p>
            <a:pPr rtl="0">
              <a:spcBef>
                <a:spcPts val="0"/>
              </a:spcBef>
              <a:buNone/>
            </a:pPr>
            <a:r>
              <a:rPr lang="en"/>
              <a:t>Flipped learning frees up your contact time to explore deeper, richer maths and make real world connections.</a:t>
            </a:r>
          </a:p>
          <a:p>
            <a:pPr rtl="0">
              <a:spcBef>
                <a:spcPts val="0"/>
              </a:spcBef>
              <a:buNone/>
            </a:pPr>
            <a:endParaRPr/>
          </a:p>
          <a:p>
            <a:pPr>
              <a:spcBef>
                <a:spcPts val="0"/>
              </a:spcBef>
              <a:buNone/>
            </a:pPr>
            <a:r>
              <a:rPr lang="en"/>
              <a:t>Push students further in class when they have you for support instead of extension homework tasks.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The videos</a:t>
            </a:r>
          </a:p>
        </p:txBody>
      </p:sp>
      <p:sp>
        <p:nvSpPr>
          <p:cNvPr id="181" name="Shape 181"/>
          <p:cNvSpPr txBox="1">
            <a:spLocks noGrp="1"/>
          </p:cNvSpPr>
          <p:nvPr>
            <p:ph type="body" idx="1"/>
          </p:nvPr>
        </p:nvSpPr>
        <p:spPr>
          <a:xfrm>
            <a:off x="5447375" y="1195825"/>
            <a:ext cx="3239400" cy="5343300"/>
          </a:xfrm>
          <a:prstGeom prst="rect">
            <a:avLst/>
          </a:prstGeom>
        </p:spPr>
        <p:txBody>
          <a:bodyPr lIns="91425" tIns="91425" rIns="91425" bIns="91425" anchor="t" anchorCtr="0">
            <a:noAutofit/>
          </a:bodyPr>
          <a:lstStyle/>
          <a:p>
            <a:pPr>
              <a:spcBef>
                <a:spcPts val="0"/>
              </a:spcBef>
              <a:buNone/>
            </a:pPr>
            <a:r>
              <a:rPr lang="en"/>
              <a:t>The videos are 2-4 minutes long - ‘bitesize’</a:t>
            </a:r>
          </a:p>
        </p:txBody>
      </p:sp>
      <p:sp>
        <p:nvSpPr>
          <p:cNvPr id="182" name="Shape 182"/>
          <p:cNvSpPr txBox="1"/>
          <p:nvPr/>
        </p:nvSpPr>
        <p:spPr>
          <a:xfrm>
            <a:off x="180075" y="4066775"/>
            <a:ext cx="3796499" cy="2279699"/>
          </a:xfrm>
          <a:prstGeom prst="rect">
            <a:avLst/>
          </a:prstGeom>
          <a:noFill/>
          <a:ln>
            <a:noFill/>
          </a:ln>
        </p:spPr>
        <p:txBody>
          <a:bodyPr lIns="91425" tIns="91425" rIns="91425" bIns="91425" anchor="ctr" anchorCtr="0">
            <a:noAutofit/>
          </a:bodyPr>
          <a:lstStyle/>
          <a:p>
            <a:pPr lvl="0" rtl="0">
              <a:spcBef>
                <a:spcPts val="0"/>
              </a:spcBef>
              <a:buNone/>
            </a:pPr>
            <a:r>
              <a:rPr lang="en" sz="3000">
                <a:solidFill>
                  <a:schemeClr val="dk1"/>
                </a:solidFill>
                <a:latin typeface="Open Sans"/>
                <a:ea typeface="Open Sans"/>
                <a:cs typeface="Open Sans"/>
                <a:sym typeface="Open Sans"/>
              </a:rPr>
              <a:t>We can use YouTube analytics to see how many views/how long etc.</a:t>
            </a:r>
          </a:p>
        </p:txBody>
      </p:sp>
      <p:pic>
        <p:nvPicPr>
          <p:cNvPr id="183" name="Shape 183"/>
          <p:cNvPicPr preferRelativeResize="0"/>
          <p:nvPr/>
        </p:nvPicPr>
        <p:blipFill>
          <a:blip r:embed="rId3">
            <a:alphaModFix/>
          </a:blip>
          <a:stretch>
            <a:fillRect/>
          </a:stretch>
        </p:blipFill>
        <p:spPr>
          <a:xfrm>
            <a:off x="292175" y="1272300"/>
            <a:ext cx="4442400" cy="2492674"/>
          </a:xfrm>
          <a:prstGeom prst="rect">
            <a:avLst/>
          </a:prstGeom>
          <a:noFill/>
          <a:ln>
            <a:noFill/>
          </a:ln>
        </p:spPr>
      </p:pic>
      <p:pic>
        <p:nvPicPr>
          <p:cNvPr id="184" name="Shape 184"/>
          <p:cNvPicPr preferRelativeResize="0"/>
          <p:nvPr/>
        </p:nvPicPr>
        <p:blipFill>
          <a:blip r:embed="rId4">
            <a:alphaModFix/>
          </a:blip>
          <a:stretch>
            <a:fillRect/>
          </a:stretch>
        </p:blipFill>
        <p:spPr>
          <a:xfrm>
            <a:off x="4323250" y="3851900"/>
            <a:ext cx="4442400" cy="2494578"/>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Accompanying quizzes</a:t>
            </a:r>
          </a:p>
        </p:txBody>
      </p:sp>
      <p:sp>
        <p:nvSpPr>
          <p:cNvPr id="190" name="Shape 190"/>
          <p:cNvSpPr txBox="1">
            <a:spLocks noGrp="1"/>
          </p:cNvSpPr>
          <p:nvPr>
            <p:ph type="body" idx="1"/>
          </p:nvPr>
        </p:nvSpPr>
        <p:spPr>
          <a:xfrm>
            <a:off x="375175" y="1195825"/>
            <a:ext cx="8493599" cy="5343300"/>
          </a:xfrm>
          <a:prstGeom prst="rect">
            <a:avLst/>
          </a:prstGeom>
        </p:spPr>
        <p:txBody>
          <a:bodyPr lIns="91425" tIns="91425" rIns="91425" bIns="91425" anchor="t" anchorCtr="0">
            <a:noAutofit/>
          </a:bodyPr>
          <a:lstStyle/>
          <a:p>
            <a:pPr>
              <a:spcBef>
                <a:spcPts val="0"/>
              </a:spcBef>
              <a:buNone/>
            </a:pPr>
            <a:r>
              <a:rPr lang="en"/>
              <a:t>With the videos we provide a Google Form to identify student understanding before lessons.</a:t>
            </a:r>
          </a:p>
        </p:txBody>
      </p:sp>
      <p:pic>
        <p:nvPicPr>
          <p:cNvPr id="191" name="Shape 191"/>
          <p:cNvPicPr preferRelativeResize="0"/>
          <p:nvPr/>
        </p:nvPicPr>
        <p:blipFill rotWithShape="1">
          <a:blip r:embed="rId3">
            <a:alphaModFix/>
          </a:blip>
          <a:srcRect t="11582"/>
          <a:stretch/>
        </p:blipFill>
        <p:spPr>
          <a:xfrm>
            <a:off x="541662" y="2446100"/>
            <a:ext cx="8060673" cy="397944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101500" y="96775"/>
            <a:ext cx="8987699" cy="614699"/>
          </a:xfrm>
          <a:prstGeom prst="rect">
            <a:avLst/>
          </a:prstGeom>
        </p:spPr>
        <p:txBody>
          <a:bodyPr lIns="91425" tIns="91425" rIns="91425" bIns="91425" anchor="t" anchorCtr="0">
            <a:noAutofit/>
          </a:bodyPr>
          <a:lstStyle/>
          <a:p>
            <a:pPr>
              <a:spcBef>
                <a:spcPts val="0"/>
              </a:spcBef>
              <a:buNone/>
            </a:pPr>
            <a:r>
              <a:rPr lang="en"/>
              <a:t>Generate ‘traditional’ marking automatically</a:t>
            </a:r>
          </a:p>
        </p:txBody>
      </p:sp>
      <p:pic>
        <p:nvPicPr>
          <p:cNvPr id="197" name="Shape 197"/>
          <p:cNvPicPr preferRelativeResize="0"/>
          <p:nvPr/>
        </p:nvPicPr>
        <p:blipFill>
          <a:blip r:embed="rId3">
            <a:alphaModFix/>
          </a:blip>
          <a:stretch>
            <a:fillRect/>
          </a:stretch>
        </p:blipFill>
        <p:spPr>
          <a:xfrm>
            <a:off x="256112" y="1394675"/>
            <a:ext cx="8678474" cy="4783149"/>
          </a:xfrm>
          <a:prstGeom prst="rect">
            <a:avLst/>
          </a:prstGeom>
          <a:noFill/>
          <a:ln>
            <a:noFill/>
          </a:ln>
        </p:spPr>
      </p:pic>
      <p:sp>
        <p:nvSpPr>
          <p:cNvPr id="198" name="Shape 198"/>
          <p:cNvSpPr txBox="1"/>
          <p:nvPr/>
        </p:nvSpPr>
        <p:spPr>
          <a:xfrm>
            <a:off x="6873875" y="2135950"/>
            <a:ext cx="2154300" cy="1032000"/>
          </a:xfrm>
          <a:prstGeom prst="rect">
            <a:avLst/>
          </a:prstGeom>
          <a:noFill/>
          <a:ln>
            <a:noFill/>
          </a:ln>
        </p:spPr>
        <p:txBody>
          <a:bodyPr lIns="91425" tIns="91425" rIns="91425" bIns="91425" anchor="t" anchorCtr="0">
            <a:noAutofit/>
          </a:bodyPr>
          <a:lstStyle/>
          <a:p>
            <a:pPr lvl="0" rtl="0">
              <a:spcBef>
                <a:spcPts val="0"/>
              </a:spcBef>
              <a:buNone/>
            </a:pPr>
            <a:r>
              <a:rPr lang="en" sz="4800">
                <a:solidFill>
                  <a:srgbClr val="0000FF"/>
                </a:solidFill>
              </a:rPr>
              <a:t>S</a:t>
            </a:r>
            <a:r>
              <a:rPr lang="en" sz="3000">
                <a:solidFill>
                  <a:srgbClr val="0000FF"/>
                </a:solidFill>
              </a:rPr>
              <a:t>trengths</a:t>
            </a:r>
          </a:p>
        </p:txBody>
      </p:sp>
      <p:sp>
        <p:nvSpPr>
          <p:cNvPr id="199" name="Shape 199"/>
          <p:cNvSpPr txBox="1"/>
          <p:nvPr/>
        </p:nvSpPr>
        <p:spPr>
          <a:xfrm>
            <a:off x="5810250" y="3802825"/>
            <a:ext cx="2714700" cy="952499"/>
          </a:xfrm>
          <a:prstGeom prst="rect">
            <a:avLst/>
          </a:prstGeom>
          <a:noFill/>
          <a:ln>
            <a:noFill/>
          </a:ln>
        </p:spPr>
        <p:txBody>
          <a:bodyPr lIns="91425" tIns="91425" rIns="91425" bIns="91425" anchor="t" anchorCtr="0">
            <a:noAutofit/>
          </a:bodyPr>
          <a:lstStyle/>
          <a:p>
            <a:pPr lvl="0" rtl="0">
              <a:spcBef>
                <a:spcPts val="0"/>
              </a:spcBef>
              <a:buNone/>
            </a:pPr>
            <a:r>
              <a:rPr lang="en" sz="4800">
                <a:solidFill>
                  <a:srgbClr val="0000FF"/>
                </a:solidFill>
              </a:rPr>
              <a:t>I</a:t>
            </a:r>
            <a:r>
              <a:rPr lang="en" sz="3000">
                <a:solidFill>
                  <a:srgbClr val="0000FF"/>
                </a:solidFill>
              </a:rPr>
              <a:t>mprovements</a:t>
            </a:r>
          </a:p>
        </p:txBody>
      </p:sp>
      <p:sp>
        <p:nvSpPr>
          <p:cNvPr id="200" name="Shape 200"/>
          <p:cNvSpPr txBox="1"/>
          <p:nvPr/>
        </p:nvSpPr>
        <p:spPr>
          <a:xfrm>
            <a:off x="4984750" y="5152200"/>
            <a:ext cx="3619500" cy="952499"/>
          </a:xfrm>
          <a:prstGeom prst="rect">
            <a:avLst/>
          </a:prstGeom>
          <a:noFill/>
          <a:ln>
            <a:noFill/>
          </a:ln>
        </p:spPr>
        <p:txBody>
          <a:bodyPr lIns="91425" tIns="91425" rIns="91425" bIns="91425" anchor="t" anchorCtr="0">
            <a:noAutofit/>
          </a:bodyPr>
          <a:lstStyle/>
          <a:p>
            <a:pPr lvl="0" rtl="0">
              <a:spcBef>
                <a:spcPts val="0"/>
              </a:spcBef>
              <a:buNone/>
            </a:pPr>
            <a:r>
              <a:rPr lang="en" sz="4800">
                <a:solidFill>
                  <a:srgbClr val="0000FF"/>
                </a:solidFill>
              </a:rPr>
              <a:t>R</a:t>
            </a:r>
            <a:r>
              <a:rPr lang="en" sz="3000">
                <a:solidFill>
                  <a:srgbClr val="0000FF"/>
                </a:solidFill>
              </a:rPr>
              <a:t>esponse/</a:t>
            </a:r>
            <a:r>
              <a:rPr lang="en" sz="4800">
                <a:solidFill>
                  <a:srgbClr val="0000FF"/>
                </a:solidFill>
              </a:rPr>
              <a:t>T</a:t>
            </a:r>
            <a:r>
              <a:rPr lang="en" sz="3000">
                <a:solidFill>
                  <a:srgbClr val="0000FF"/>
                </a:solidFill>
              </a:rPr>
              <a:t>arget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ctrTitle"/>
          </p:nvPr>
        </p:nvSpPr>
        <p:spPr>
          <a:xfrm>
            <a:off x="125550" y="3129750"/>
            <a:ext cx="8892899" cy="953399"/>
          </a:xfrm>
          <a:prstGeom prst="rect">
            <a:avLst/>
          </a:prstGeom>
        </p:spPr>
        <p:txBody>
          <a:bodyPr lIns="91425" tIns="91425" rIns="91425" bIns="91425" anchor="t" anchorCtr="0">
            <a:noAutofit/>
          </a:bodyPr>
          <a:lstStyle/>
          <a:p>
            <a:pPr>
              <a:spcBef>
                <a:spcPts val="0"/>
              </a:spcBef>
              <a:buNone/>
            </a:pPr>
            <a:r>
              <a:rPr lang="en"/>
              <a:t>A Flipped Lesson</a:t>
            </a:r>
          </a:p>
        </p:txBody>
      </p:sp>
      <p:sp>
        <p:nvSpPr>
          <p:cNvPr id="206" name="Shape 206"/>
          <p:cNvSpPr txBox="1">
            <a:spLocks noGrp="1"/>
          </p:cNvSpPr>
          <p:nvPr>
            <p:ph type="subTitle" idx="1"/>
          </p:nvPr>
        </p:nvSpPr>
        <p:spPr>
          <a:xfrm>
            <a:off x="1662600" y="4083025"/>
            <a:ext cx="5818799" cy="598499"/>
          </a:xfrm>
          <a:prstGeom prst="rect">
            <a:avLst/>
          </a:prstGeom>
        </p:spPr>
        <p:txBody>
          <a:bodyPr lIns="91425" tIns="91425" rIns="91425" bIns="91425" anchor="t" anchorCtr="0">
            <a:noAutofit/>
          </a:bodyPr>
          <a:lstStyle/>
          <a:p>
            <a:pPr>
              <a:spcBef>
                <a:spcPts val="0"/>
              </a:spcBef>
              <a:buNone/>
            </a:pPr>
            <a:r>
              <a:rPr lang="en"/>
              <a:t>Problem solving at the heart</a:t>
            </a:r>
          </a:p>
        </p:txBody>
      </p:sp>
    </p:spTree>
  </p:cSld>
  <p:clrMapOvr>
    <a:masterClrMapping/>
  </p:clrMapOvr>
  <p:transition spd="slow">
    <p:cut/>
  </p:transition>
</p:sld>
</file>

<file path=ppt/theme/theme1.xml><?xml version="1.0" encoding="utf-8"?>
<a:theme xmlns:a="http://schemas.openxmlformats.org/drawingml/2006/main" name="GoogleE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887</Words>
  <Application>Microsoft Office PowerPoint</Application>
  <PresentationFormat>On-screen Show (4:3)</PresentationFormat>
  <Paragraphs>99</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GoogleET</vt:lpstr>
      <vt:lpstr>A Modern Maths Curriculum</vt:lpstr>
      <vt:lpstr>Background</vt:lpstr>
      <vt:lpstr>Plan for session</vt:lpstr>
      <vt:lpstr>Changing Traditional Classroom Structure</vt:lpstr>
      <vt:lpstr>‘Flipped Learning’</vt:lpstr>
      <vt:lpstr>The videos</vt:lpstr>
      <vt:lpstr>Accompanying quizzes</vt:lpstr>
      <vt:lpstr>Generate ‘traditional’ marking automatically</vt:lpstr>
      <vt:lpstr>A Flipped Lesson</vt:lpstr>
      <vt:lpstr>A New Structure</vt:lpstr>
      <vt:lpstr>Tim Gowers’ Maths for Non-Mathematicians</vt:lpstr>
      <vt:lpstr>Some examples ready to try</vt:lpstr>
      <vt:lpstr>Using technology to help</vt:lpstr>
      <vt:lpstr>3 Act Tasks - Act One</vt:lpstr>
      <vt:lpstr>3 Act Tasks - Act Two</vt:lpstr>
      <vt:lpstr>3 Act Tasks - The Reveal!</vt:lpstr>
      <vt:lpstr>3 Act Tasks - Sequels/Extensions</vt:lpstr>
      <vt:lpstr>Teaching With 3-Acts</vt:lpstr>
      <vt:lpstr>Project-based Learning</vt:lpstr>
      <vt:lpstr>Project Based Learning</vt:lpstr>
      <vt:lpstr>Making learning visible to all - accountability</vt:lpstr>
      <vt:lpstr>Exam Preparation</vt:lpstr>
      <vt:lpstr>Assessing Learning - Changing Outcomes</vt:lpstr>
      <vt:lpstr>Final Thoughts</vt:lpstr>
      <vt:lpstr>What should Maths Teachers be doing?</vt:lpstr>
      <vt:lpstr>What skills need teaching?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Modern Maths Curriculum</dc:title>
  <dc:creator>jeffreymross</dc:creator>
  <cp:lastModifiedBy>jeffreymross</cp:lastModifiedBy>
  <cp:revision>1</cp:revision>
  <dcterms:modified xsi:type="dcterms:W3CDTF">2014-11-06T19:32:13Z</dcterms:modified>
</cp:coreProperties>
</file>